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63" r:id="rId2"/>
    <p:sldId id="257" r:id="rId3"/>
    <p:sldId id="258" r:id="rId4"/>
    <p:sldId id="260" r:id="rId5"/>
    <p:sldId id="259" r:id="rId6"/>
    <p:sldId id="256" r:id="rId7"/>
  </p:sldIdLst>
  <p:sldSz cx="9144000" cy="5143500" type="screen16x9"/>
  <p:notesSz cx="6858000" cy="9144000"/>
  <p:embeddedFontLst>
    <p:embeddedFont>
      <p:font typeface="Amatic SC" pitchFamily="2" charset="-79"/>
      <p:regular r:id="rId9"/>
      <p:bold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9"/>
    <p:restoredTop sz="94745"/>
  </p:normalViewPr>
  <p:slideViewPr>
    <p:cSldViewPr snapToGrid="0">
      <p:cViewPr varScale="1">
        <p:scale>
          <a:sx n="62" d="100"/>
          <a:sy n="62" d="100"/>
        </p:scale>
        <p:origin x="200" y="13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2b0ae8de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2b0ae8de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2b0ae8de1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2b0ae8de1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2b0ae8de17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2b0ae8de17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2b0ae8de1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2b0ae8de1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6D631-1CF0-A18F-F407-D55F982680A0}"/>
              </a:ext>
            </a:extLst>
          </p:cNvPr>
          <p:cNvSpPr>
            <a:spLocks noGrp="1"/>
          </p:cNvSpPr>
          <p:nvPr>
            <p:ph type="ctrTitle"/>
          </p:nvPr>
        </p:nvSpPr>
        <p:spPr>
          <a:xfrm>
            <a:off x="795174" y="2851303"/>
            <a:ext cx="7553652" cy="697313"/>
          </a:xfrm>
        </p:spPr>
        <p:txBody>
          <a:bodyPr anchor="b">
            <a:normAutofit fontScale="90000"/>
          </a:bodyPr>
          <a:lstStyle/>
          <a:p>
            <a:r>
              <a:rPr lang="it" sz="3900" i="1" dirty="0">
                <a:latin typeface="Amatic SC"/>
                <a:ea typeface="Amatic SC"/>
                <a:cs typeface="Amatic SC"/>
                <a:sym typeface="Amatic SC"/>
              </a:rPr>
              <a:t> Mchezo Oyee - Viva lo sport</a:t>
            </a:r>
            <a:endParaRPr lang="en-IT" sz="3900" dirty="0"/>
          </a:p>
        </p:txBody>
      </p:sp>
      <p:sp>
        <p:nvSpPr>
          <p:cNvPr id="3" name="Subtitle 2">
            <a:extLst>
              <a:ext uri="{FF2B5EF4-FFF2-40B4-BE49-F238E27FC236}">
                <a16:creationId xmlns:a16="http://schemas.microsoft.com/office/drawing/2014/main" id="{CE9FD4B1-2C65-370C-5A9F-1371AFAF0983}"/>
              </a:ext>
            </a:extLst>
          </p:cNvPr>
          <p:cNvSpPr>
            <a:spLocks noGrp="1"/>
          </p:cNvSpPr>
          <p:nvPr>
            <p:ph type="subTitle" idx="1"/>
          </p:nvPr>
        </p:nvSpPr>
        <p:spPr>
          <a:xfrm>
            <a:off x="795174" y="3646425"/>
            <a:ext cx="7553652" cy="336283"/>
          </a:xfrm>
        </p:spPr>
        <p:txBody>
          <a:bodyPr anchor="t">
            <a:normAutofit fontScale="77500" lnSpcReduction="20000"/>
          </a:bodyPr>
          <a:lstStyle/>
          <a:p>
            <a:r>
              <a:rPr lang="en-GB" sz="1500" dirty="0"/>
              <a:t>Project funded by</a:t>
            </a:r>
            <a:endParaRPr lang="en-IT" sz="1500" dirty="0"/>
          </a:p>
        </p:txBody>
      </p:sp>
      <p:pic>
        <p:nvPicPr>
          <p:cNvPr id="11" name="Picture 10">
            <a:extLst>
              <a:ext uri="{FF2B5EF4-FFF2-40B4-BE49-F238E27FC236}">
                <a16:creationId xmlns:a16="http://schemas.microsoft.com/office/drawing/2014/main" id="{82CFAEFB-6A3C-A859-8D23-0FCC5D60D70A}"/>
              </a:ext>
            </a:extLst>
          </p:cNvPr>
          <p:cNvPicPr>
            <a:picLocks noChangeAspect="1"/>
          </p:cNvPicPr>
          <p:nvPr/>
        </p:nvPicPr>
        <p:blipFill>
          <a:blip r:embed="rId3"/>
          <a:srcRect t="14505" r="-2" b="9266"/>
          <a:stretch/>
        </p:blipFill>
        <p:spPr>
          <a:xfrm>
            <a:off x="662419" y="853950"/>
            <a:ext cx="2469593" cy="1997353"/>
          </a:xfrm>
          <a:prstGeom prst="rect">
            <a:avLst/>
          </a:prstGeom>
        </p:spPr>
      </p:pic>
      <p:pic>
        <p:nvPicPr>
          <p:cNvPr id="5" name="Picture 4" descr="A group of people working on a construction site&#10;&#10;Description automatically generated">
            <a:extLst>
              <a:ext uri="{FF2B5EF4-FFF2-40B4-BE49-F238E27FC236}">
                <a16:creationId xmlns:a16="http://schemas.microsoft.com/office/drawing/2014/main" id="{0E7AB310-B1BE-55CC-EEC5-C256A41B28E4}"/>
              </a:ext>
            </a:extLst>
          </p:cNvPr>
          <p:cNvPicPr>
            <a:picLocks noChangeAspect="1"/>
          </p:cNvPicPr>
          <p:nvPr/>
        </p:nvPicPr>
        <p:blipFill>
          <a:blip r:embed="rId4"/>
          <a:srcRect t="3160" b="15962"/>
          <a:stretch/>
        </p:blipFill>
        <p:spPr>
          <a:xfrm>
            <a:off x="3337202" y="834281"/>
            <a:ext cx="2469593" cy="1997353"/>
          </a:xfrm>
          <a:prstGeom prst="rect">
            <a:avLst/>
          </a:prstGeom>
        </p:spPr>
      </p:pic>
      <p:pic>
        <p:nvPicPr>
          <p:cNvPr id="9" name="Picture 8" descr="A large open field with bricks stacked on top of each other&#10;&#10;Description automatically generated">
            <a:extLst>
              <a:ext uri="{FF2B5EF4-FFF2-40B4-BE49-F238E27FC236}">
                <a16:creationId xmlns:a16="http://schemas.microsoft.com/office/drawing/2014/main" id="{ED995F65-26EB-A033-9BD3-E0926ED856C5}"/>
              </a:ext>
            </a:extLst>
          </p:cNvPr>
          <p:cNvPicPr>
            <a:picLocks noChangeAspect="1"/>
          </p:cNvPicPr>
          <p:nvPr/>
        </p:nvPicPr>
        <p:blipFill>
          <a:blip r:embed="rId5"/>
          <a:srcRect l="7268" r="-1" b="-1"/>
          <a:stretch/>
        </p:blipFill>
        <p:spPr>
          <a:xfrm>
            <a:off x="6011988" y="834280"/>
            <a:ext cx="2469593" cy="1997353"/>
          </a:xfrm>
          <a:prstGeom prst="rect">
            <a:avLst/>
          </a:prstGeom>
        </p:spPr>
      </p:pic>
      <p:pic>
        <p:nvPicPr>
          <p:cNvPr id="6" name="Google Shape;56;p13">
            <a:extLst>
              <a:ext uri="{FF2B5EF4-FFF2-40B4-BE49-F238E27FC236}">
                <a16:creationId xmlns:a16="http://schemas.microsoft.com/office/drawing/2014/main" id="{34FB760A-3F8C-82A2-0DE5-4C46056C5F6D}"/>
              </a:ext>
            </a:extLst>
          </p:cNvPr>
          <p:cNvPicPr preferRelativeResize="0"/>
          <p:nvPr/>
        </p:nvPicPr>
        <p:blipFill>
          <a:blip r:embed="rId6">
            <a:alphaModFix/>
          </a:blip>
          <a:stretch>
            <a:fillRect/>
          </a:stretch>
        </p:blipFill>
        <p:spPr>
          <a:xfrm>
            <a:off x="3782687" y="4022046"/>
            <a:ext cx="1578625" cy="1083975"/>
          </a:xfrm>
          <a:prstGeom prst="rect">
            <a:avLst/>
          </a:prstGeom>
          <a:noFill/>
          <a:ln>
            <a:noFill/>
          </a:ln>
        </p:spPr>
      </p:pic>
    </p:spTree>
    <p:extLst>
      <p:ext uri="{BB962C8B-B14F-4D97-AF65-F5344CB8AC3E}">
        <p14:creationId xmlns:p14="http://schemas.microsoft.com/office/powerpoint/2010/main" val="2406680960"/>
      </p:ext>
    </p:extLst>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3020" dirty="0">
                <a:latin typeface="Amatic SC"/>
                <a:ea typeface="Amatic SC"/>
                <a:cs typeface="Amatic SC"/>
                <a:sym typeface="Amatic SC"/>
              </a:rPr>
              <a:t> ⛹ introduction</a:t>
            </a:r>
            <a:endParaRPr sz="3020" dirty="0">
              <a:latin typeface="Amatic SC"/>
              <a:ea typeface="Amatic SC"/>
              <a:cs typeface="Amatic SC"/>
              <a:sym typeface="Amatic SC"/>
            </a:endParaRPr>
          </a:p>
        </p:txBody>
      </p:sp>
      <p:sp>
        <p:nvSpPr>
          <p:cNvPr id="64" name="Google Shape;64;p14"/>
          <p:cNvSpPr txBox="1">
            <a:spLocks noGrp="1"/>
          </p:cNvSpPr>
          <p:nvPr>
            <p:ph type="body" idx="1"/>
          </p:nvPr>
        </p:nvSpPr>
        <p:spPr>
          <a:xfrm>
            <a:off x="311700" y="1165825"/>
            <a:ext cx="8520600" cy="3843600"/>
          </a:xfrm>
          <a:prstGeom prst="rect">
            <a:avLst/>
          </a:prstGeom>
        </p:spPr>
        <p:txBody>
          <a:bodyPr spcFirstLastPara="1" wrap="square" lIns="91425" tIns="91425" rIns="91425" bIns="91425" anchor="t" anchorCtr="0">
            <a:normAutofit lnSpcReduction="10000"/>
          </a:bodyPr>
          <a:lstStyle/>
          <a:p>
            <a:pPr algn="l"/>
            <a:r>
              <a:rPr lang="en-GB" b="1" i="0" u="none" strike="noStrike" dirty="0">
                <a:solidFill>
                  <a:srgbClr val="000000"/>
                </a:solidFill>
                <a:effectLst/>
              </a:rPr>
              <a:t>Lead Organization:</a:t>
            </a:r>
            <a:r>
              <a:rPr lang="en-GB" b="0" i="0" u="none" strike="noStrike" dirty="0">
                <a:solidFill>
                  <a:srgbClr val="000000"/>
                </a:solidFill>
                <a:effectLst/>
              </a:rPr>
              <a:t> Gruppo Tanzania </a:t>
            </a:r>
            <a:r>
              <a:rPr lang="en-GB" b="0" i="0" u="none" strike="noStrike" dirty="0" err="1">
                <a:solidFill>
                  <a:srgbClr val="000000"/>
                </a:solidFill>
                <a:effectLst/>
              </a:rPr>
              <a:t>Onlus</a:t>
            </a:r>
            <a:br>
              <a:rPr lang="en-GB" b="0" i="0" u="none" strike="noStrike" dirty="0">
                <a:solidFill>
                  <a:srgbClr val="000000"/>
                </a:solidFill>
                <a:effectLst/>
              </a:rPr>
            </a:br>
            <a:r>
              <a:rPr lang="en-GB" b="1" i="0" u="none" strike="noStrike" dirty="0">
                <a:solidFill>
                  <a:srgbClr val="000000"/>
                </a:solidFill>
                <a:effectLst/>
              </a:rPr>
              <a:t>Duration:</a:t>
            </a:r>
            <a:r>
              <a:rPr lang="en-GB" b="0" i="0" u="none" strike="noStrike" dirty="0">
                <a:solidFill>
                  <a:srgbClr val="000000"/>
                </a:solidFill>
                <a:effectLst/>
              </a:rPr>
              <a:t> 12 months (January–December 2025)</a:t>
            </a:r>
            <a:br>
              <a:rPr lang="en-GB" b="0" i="0" u="none" strike="noStrike" dirty="0">
                <a:solidFill>
                  <a:srgbClr val="000000"/>
                </a:solidFill>
                <a:effectLst/>
              </a:rPr>
            </a:br>
            <a:r>
              <a:rPr lang="en-GB" b="1" i="0" u="none" strike="noStrike" dirty="0">
                <a:solidFill>
                  <a:srgbClr val="000000"/>
                </a:solidFill>
                <a:effectLst/>
              </a:rPr>
              <a:t>Country:</a:t>
            </a:r>
            <a:r>
              <a:rPr lang="en-GB" b="0" i="0" u="none" strike="noStrike" dirty="0">
                <a:solidFill>
                  <a:srgbClr val="000000"/>
                </a:solidFill>
                <a:effectLst/>
              </a:rPr>
              <a:t> Tanzania</a:t>
            </a:r>
            <a:br>
              <a:rPr lang="en-GB" b="0" i="0" u="none" strike="noStrike" dirty="0">
                <a:solidFill>
                  <a:srgbClr val="000000"/>
                </a:solidFill>
                <a:effectLst/>
              </a:rPr>
            </a:br>
            <a:r>
              <a:rPr lang="en-GB" b="1" i="0" u="none" strike="noStrike" dirty="0">
                <a:solidFill>
                  <a:srgbClr val="000000"/>
                </a:solidFill>
                <a:effectLst/>
              </a:rPr>
              <a:t>Location:</a:t>
            </a:r>
            <a:r>
              <a:rPr lang="en-GB" b="0" i="0" u="none" strike="noStrike" dirty="0">
                <a:solidFill>
                  <a:srgbClr val="000000"/>
                </a:solidFill>
                <a:effectLst/>
              </a:rPr>
              <a:t> </a:t>
            </a:r>
            <a:r>
              <a:rPr lang="en-GB" b="0" i="0" u="none" strike="noStrike" dirty="0" err="1">
                <a:solidFill>
                  <a:srgbClr val="000000"/>
                </a:solidFill>
                <a:effectLst/>
              </a:rPr>
              <a:t>Chigongwe</a:t>
            </a:r>
            <a:r>
              <a:rPr lang="en-GB" b="0" i="0" u="none" strike="noStrike" dirty="0">
                <a:solidFill>
                  <a:srgbClr val="000000"/>
                </a:solidFill>
                <a:effectLst/>
              </a:rPr>
              <a:t> Family, at the partner organization KISEDET NGO - P.O. Box 379 Dodoma</a:t>
            </a:r>
          </a:p>
          <a:p>
            <a:pPr algn="l"/>
            <a:r>
              <a:rPr lang="en-GB" b="1" dirty="0">
                <a:solidFill>
                  <a:srgbClr val="000000"/>
                </a:solidFill>
              </a:rPr>
              <a:t>Goal</a:t>
            </a:r>
            <a:r>
              <a:rPr lang="en-GB" b="1" i="0" u="none" strike="noStrike" dirty="0">
                <a:solidFill>
                  <a:srgbClr val="000000"/>
                </a:solidFill>
                <a:effectLst/>
              </a:rPr>
              <a:t>:</a:t>
            </a:r>
            <a:r>
              <a:rPr lang="en-GB" b="0" i="0" u="none" strike="noStrike" dirty="0">
                <a:solidFill>
                  <a:srgbClr val="000000"/>
                </a:solidFill>
                <a:effectLst/>
              </a:rPr>
              <a:t> Establishment of a sports </a:t>
            </a:r>
            <a:r>
              <a:rPr lang="en-GB" b="0" i="0" u="none" strike="noStrike" dirty="0" err="1">
                <a:solidFill>
                  <a:srgbClr val="000000"/>
                </a:solidFill>
                <a:effectLst/>
              </a:rPr>
              <a:t>center</a:t>
            </a:r>
            <a:r>
              <a:rPr lang="en-GB" b="0" i="0" u="none" strike="noStrike" dirty="0">
                <a:solidFill>
                  <a:srgbClr val="000000"/>
                </a:solidFill>
                <a:effectLst/>
              </a:rPr>
              <a:t> within the </a:t>
            </a:r>
            <a:r>
              <a:rPr lang="en-GB" b="0" i="0" u="none" strike="noStrike" dirty="0" err="1">
                <a:solidFill>
                  <a:srgbClr val="000000"/>
                </a:solidFill>
                <a:effectLst/>
              </a:rPr>
              <a:t>Chigongwe</a:t>
            </a:r>
            <a:r>
              <a:rPr lang="en-GB" b="0" i="0" u="none" strike="noStrike" dirty="0">
                <a:solidFill>
                  <a:srgbClr val="000000"/>
                </a:solidFill>
                <a:effectLst/>
              </a:rPr>
              <a:t> Family shelter for street children (Tanzania) in order to:</a:t>
            </a:r>
          </a:p>
          <a:p>
            <a:pPr algn="l">
              <a:buFont typeface="+mj-lt"/>
              <a:buAutoNum type="arabicPeriod"/>
            </a:pPr>
            <a:r>
              <a:rPr lang="en-GB" b="0" i="0" u="none" strike="noStrike" dirty="0">
                <a:solidFill>
                  <a:srgbClr val="000000"/>
                </a:solidFill>
                <a:effectLst/>
              </a:rPr>
              <a:t>Facilitate the physical and psychological recovery of street children hosted at the centre.</a:t>
            </a:r>
          </a:p>
          <a:p>
            <a:pPr algn="l">
              <a:buFont typeface="+mj-lt"/>
              <a:buAutoNum type="arabicPeriod"/>
            </a:pPr>
            <a:r>
              <a:rPr lang="en-GB" b="0" i="0" u="none" strike="noStrike" dirty="0">
                <a:solidFill>
                  <a:srgbClr val="000000"/>
                </a:solidFill>
                <a:effectLst/>
              </a:rPr>
              <a:t>Provide new sports opportunities for boys and girls in the village of </a:t>
            </a:r>
            <a:r>
              <a:rPr lang="en-GB" b="0" i="0" u="none" strike="noStrike" dirty="0" err="1">
                <a:solidFill>
                  <a:srgbClr val="000000"/>
                </a:solidFill>
                <a:effectLst/>
              </a:rPr>
              <a:t>Chigongwe</a:t>
            </a:r>
            <a:r>
              <a:rPr lang="en-GB" b="0" i="0" u="none" strike="noStrike" dirty="0">
                <a:solidFill>
                  <a:srgbClr val="000000"/>
                </a:solidFill>
                <a:effectLst/>
              </a:rPr>
              <a:t>, promoting useful sports education and mutual social integration for all.</a:t>
            </a:r>
          </a:p>
          <a:p>
            <a:pPr marL="0" lvl="0" indent="0" algn="l" rtl="0">
              <a:spcBef>
                <a:spcPts val="120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3020" dirty="0">
                <a:latin typeface="Amatic SC"/>
                <a:ea typeface="Amatic SC"/>
                <a:cs typeface="Amatic SC"/>
                <a:sym typeface="Amatic SC"/>
              </a:rPr>
              <a:t>⛹  context</a:t>
            </a:r>
            <a:endParaRPr sz="3020" dirty="0">
              <a:latin typeface="Amatic SC"/>
              <a:ea typeface="Amatic SC"/>
              <a:cs typeface="Amatic SC"/>
              <a:sym typeface="Amatic SC"/>
            </a:endParaRPr>
          </a:p>
        </p:txBody>
      </p:sp>
      <p:sp>
        <p:nvSpPr>
          <p:cNvPr id="70" name="Google Shape;70;p15"/>
          <p:cNvSpPr txBox="1">
            <a:spLocks noGrp="1"/>
          </p:cNvSpPr>
          <p:nvPr>
            <p:ph type="body" idx="1"/>
          </p:nvPr>
        </p:nvSpPr>
        <p:spPr>
          <a:xfrm>
            <a:off x="311700" y="1152475"/>
            <a:ext cx="8520600" cy="3776700"/>
          </a:xfrm>
          <a:prstGeom prst="rect">
            <a:avLst/>
          </a:prstGeom>
        </p:spPr>
        <p:txBody>
          <a:bodyPr spcFirstLastPara="1" wrap="square" lIns="91425" tIns="91425" rIns="91425" bIns="91425" anchor="t" anchorCtr="0">
            <a:noAutofit/>
          </a:bodyPr>
          <a:lstStyle/>
          <a:p>
            <a:pPr algn="l"/>
            <a:r>
              <a:rPr lang="en-GB" sz="1600" b="0" i="0" u="none" strike="noStrike" dirty="0" err="1">
                <a:solidFill>
                  <a:srgbClr val="000000"/>
                </a:solidFill>
                <a:effectLst/>
              </a:rPr>
              <a:t>Chigongwe</a:t>
            </a:r>
            <a:r>
              <a:rPr lang="en-GB" sz="1600" b="0" i="0" u="none" strike="noStrike" dirty="0">
                <a:solidFill>
                  <a:srgbClr val="000000"/>
                </a:solidFill>
                <a:effectLst/>
              </a:rPr>
              <a:t> Family is a long-term shelter community for minors, located in a rural village 25 km west of Dodoma, the capital of Tanzania.</a:t>
            </a:r>
          </a:p>
          <a:p>
            <a:pPr algn="l"/>
            <a:r>
              <a:rPr lang="en-GB" sz="1600" b="0" i="0" u="none" strike="noStrike" dirty="0">
                <a:solidFill>
                  <a:srgbClr val="000000"/>
                </a:solidFill>
                <a:effectLst/>
              </a:rPr>
              <a:t>The </a:t>
            </a:r>
            <a:r>
              <a:rPr lang="en-GB" sz="1600" b="0" i="0" u="none" strike="noStrike" dirty="0" err="1">
                <a:solidFill>
                  <a:srgbClr val="000000"/>
                </a:solidFill>
                <a:effectLst/>
              </a:rPr>
              <a:t>Chigongwe</a:t>
            </a:r>
            <a:r>
              <a:rPr lang="en-GB" sz="1600" b="0" i="0" u="none" strike="noStrike" dirty="0">
                <a:solidFill>
                  <a:srgbClr val="000000"/>
                </a:solidFill>
                <a:effectLst/>
              </a:rPr>
              <a:t> facility operates alongside the short-term shelter community </a:t>
            </a:r>
            <a:r>
              <a:rPr lang="en-GB" sz="1600" b="0" i="1" u="none" strike="noStrike" dirty="0" err="1">
                <a:solidFill>
                  <a:srgbClr val="000000"/>
                </a:solidFill>
                <a:effectLst/>
              </a:rPr>
              <a:t>Shukurani</a:t>
            </a:r>
            <a:r>
              <a:rPr lang="en-GB" sz="1600" b="0" i="0" u="none" strike="noStrike" dirty="0">
                <a:solidFill>
                  <a:srgbClr val="000000"/>
                </a:solidFill>
                <a:effectLst/>
              </a:rPr>
              <a:t> and the </a:t>
            </a:r>
            <a:r>
              <a:rPr lang="en-GB" sz="1600" b="0" i="1" u="none" strike="noStrike" dirty="0">
                <a:solidFill>
                  <a:srgbClr val="000000"/>
                </a:solidFill>
                <a:effectLst/>
              </a:rPr>
              <a:t>Drop-In </a:t>
            </a:r>
            <a:r>
              <a:rPr lang="en-GB" sz="1600" b="0" i="1" u="none" strike="noStrike" dirty="0" err="1">
                <a:solidFill>
                  <a:srgbClr val="000000"/>
                </a:solidFill>
                <a:effectLst/>
              </a:rPr>
              <a:t>Center</a:t>
            </a:r>
            <a:r>
              <a:rPr lang="en-GB" sz="1600" b="0" i="0" u="none" strike="noStrike" dirty="0">
                <a:solidFill>
                  <a:srgbClr val="000000"/>
                </a:solidFill>
                <a:effectLst/>
              </a:rPr>
              <a:t> for street children and youth in Dodoma. Together, they form a comprehensive care system focused on supporting children and adolescents in difficult situations— including minors living and working on the streets— and, whenever possible, facilitating family reunification through the </a:t>
            </a:r>
            <a:r>
              <a:rPr lang="en-GB" sz="1600" b="0" i="0" u="none" strike="noStrike">
                <a:solidFill>
                  <a:srgbClr val="000000"/>
                </a:solidFill>
                <a:effectLst/>
              </a:rPr>
              <a:t>collaboration between </a:t>
            </a:r>
            <a:r>
              <a:rPr lang="en-GB" sz="1600" b="0" i="0" u="none" strike="noStrike" dirty="0">
                <a:solidFill>
                  <a:srgbClr val="000000"/>
                </a:solidFill>
                <a:effectLst/>
              </a:rPr>
              <a:t>social workers, psychologists, and governmental social services.</a:t>
            </a:r>
          </a:p>
          <a:p>
            <a:pPr algn="l"/>
            <a:r>
              <a:rPr lang="en-GB" sz="1600" b="0" i="0" u="none" strike="noStrike" dirty="0">
                <a:solidFill>
                  <a:srgbClr val="000000"/>
                </a:solidFill>
                <a:effectLst/>
              </a:rPr>
              <a:t>In addition to its accommodation services, currently offering 24 places for minors and a rest house, the community provides educational and recreational activities such as yoga sessions and drawing therapy. It also runs projects like vegetable gardens, a tree nursery, a poultry farm, two fish farming tanks, and the ongoing construction of a sports field.</a:t>
            </a:r>
          </a:p>
          <a:p>
            <a:pPr marL="0" lvl="0" indent="0" algn="just" rtl="0">
              <a:lnSpc>
                <a:spcPct val="100000"/>
              </a:lnSpc>
              <a:spcBef>
                <a:spcPts val="0"/>
              </a:spcBef>
              <a:spcAft>
                <a:spcPts val="0"/>
              </a:spcAft>
              <a:buClr>
                <a:schemeClr val="dk1"/>
              </a:buClr>
              <a:buSzPts val="1100"/>
              <a:buFont typeface="Arial"/>
              <a:buNone/>
            </a:pPr>
            <a:endParaRPr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2781"/>
              <a:buFont typeface="Arial"/>
              <a:buNone/>
            </a:pPr>
            <a:r>
              <a:rPr lang="it" sz="3020" dirty="0">
                <a:latin typeface="Amatic SC"/>
                <a:ea typeface="Amatic SC"/>
                <a:cs typeface="Amatic SC"/>
                <a:sym typeface="Amatic SC"/>
              </a:rPr>
              <a:t>⛹ the project</a:t>
            </a:r>
            <a:endParaRPr dirty="0"/>
          </a:p>
        </p:txBody>
      </p:sp>
      <p:sp>
        <p:nvSpPr>
          <p:cNvPr id="82" name="Google Shape;82;p17"/>
          <p:cNvSpPr txBox="1">
            <a:spLocks noGrp="1"/>
          </p:cNvSpPr>
          <p:nvPr>
            <p:ph type="body" idx="1"/>
          </p:nvPr>
        </p:nvSpPr>
        <p:spPr>
          <a:xfrm>
            <a:off x="311700" y="1125675"/>
            <a:ext cx="8520600" cy="3416400"/>
          </a:xfrm>
          <a:prstGeom prst="rect">
            <a:avLst/>
          </a:prstGeom>
        </p:spPr>
        <p:txBody>
          <a:bodyPr spcFirstLastPara="1" wrap="square" lIns="91425" tIns="91425" rIns="91425" bIns="91425" anchor="t" anchorCtr="0">
            <a:noAutofit/>
          </a:bodyPr>
          <a:lstStyle/>
          <a:p>
            <a:pPr algn="l"/>
            <a:r>
              <a:rPr lang="en-GB" sz="1200" b="0" i="0" u="none" strike="noStrike" dirty="0">
                <a:solidFill>
                  <a:srgbClr val="000000"/>
                </a:solidFill>
                <a:effectLst/>
              </a:rPr>
              <a:t>The project aims to provide the children from the shelter and the surrounding village with the opportunity to practice sports in proper conditions, with special attention to girls, who are often not encouraged to participate in such activities.</a:t>
            </a:r>
          </a:p>
          <a:p>
            <a:pPr algn="l"/>
            <a:r>
              <a:rPr lang="en-GB" sz="1200" b="0" i="0" u="none" strike="noStrike" dirty="0">
                <a:solidFill>
                  <a:srgbClr val="000000"/>
                </a:solidFill>
                <a:effectLst/>
              </a:rPr>
              <a:t>This initiative will enhance the effectiveness of KISEDET’s educational program, foster positive relationships between the children at the shelter and those from the village, and create new training opportunities in sports—especially for the girls of </a:t>
            </a:r>
            <a:r>
              <a:rPr lang="en-GB" sz="1200" b="0" i="0" u="none" strike="noStrike" dirty="0" err="1">
                <a:solidFill>
                  <a:srgbClr val="000000"/>
                </a:solidFill>
                <a:effectLst/>
              </a:rPr>
              <a:t>Chigongwe</a:t>
            </a:r>
            <a:r>
              <a:rPr lang="en-GB" sz="1200" b="0" i="0" u="none" strike="noStrike" dirty="0">
                <a:solidFill>
                  <a:srgbClr val="000000"/>
                </a:solidFill>
                <a:effectLst/>
              </a:rPr>
              <a:t>. Additionally, it will increase the </a:t>
            </a:r>
            <a:r>
              <a:rPr lang="en-GB" sz="1200" b="0" i="0" u="none" strike="noStrike" dirty="0" err="1">
                <a:solidFill>
                  <a:srgbClr val="000000"/>
                </a:solidFill>
                <a:effectLst/>
              </a:rPr>
              <a:t>center’s</a:t>
            </a:r>
            <a:r>
              <a:rPr lang="en-GB" sz="1200" b="0" i="0" u="none" strike="noStrike" dirty="0">
                <a:solidFill>
                  <a:srgbClr val="000000"/>
                </a:solidFill>
                <a:effectLst/>
              </a:rPr>
              <a:t> self-sustainability by renting out the field for training sessions to local teams.</a:t>
            </a:r>
          </a:p>
          <a:p>
            <a:pPr algn="l"/>
            <a:r>
              <a:rPr lang="en-GB" sz="1200" b="0" i="0" u="none" strike="noStrike" dirty="0">
                <a:solidFill>
                  <a:srgbClr val="000000"/>
                </a:solidFill>
                <a:effectLst/>
              </a:rPr>
              <a:t>Previously, </a:t>
            </a:r>
            <a:r>
              <a:rPr lang="en-GB" sz="1200" b="0" i="0" u="none" strike="noStrike" dirty="0" err="1">
                <a:solidFill>
                  <a:srgbClr val="000000"/>
                </a:solidFill>
                <a:effectLst/>
              </a:rPr>
              <a:t>Chigongwe</a:t>
            </a:r>
            <a:r>
              <a:rPr lang="en-GB" sz="1200" b="0" i="0" u="none" strike="noStrike" dirty="0">
                <a:solidFill>
                  <a:srgbClr val="000000"/>
                </a:solidFill>
                <a:effectLst/>
              </a:rPr>
              <a:t> Family had only an uncultivated plot of land used as a makeshift soccer field. To address this, the project envisions the construction of a multifunctional sports </a:t>
            </a:r>
            <a:r>
              <a:rPr lang="en-GB" sz="1200" b="0" i="0" u="none" strike="noStrike" dirty="0" err="1">
                <a:solidFill>
                  <a:srgbClr val="000000"/>
                </a:solidFill>
                <a:effectLst/>
              </a:rPr>
              <a:t>center</a:t>
            </a:r>
            <a:r>
              <a:rPr lang="en-GB" sz="1200" b="0" i="0" u="none" strike="noStrike" dirty="0">
                <a:solidFill>
                  <a:srgbClr val="000000"/>
                </a:solidFill>
                <a:effectLst/>
              </a:rPr>
              <a:t> within the area, including:</a:t>
            </a:r>
          </a:p>
          <a:p>
            <a:pPr algn="l">
              <a:buFont typeface="Arial" panose="020B0604020202020204" pitchFamily="34" charset="0"/>
              <a:buChar char="•"/>
            </a:pPr>
            <a:r>
              <a:rPr lang="en-GB" sz="1200" b="0" i="0" u="none" strike="noStrike" dirty="0">
                <a:solidFill>
                  <a:srgbClr val="000000"/>
                </a:solidFill>
                <a:effectLst/>
              </a:rPr>
              <a:t>A </a:t>
            </a:r>
            <a:r>
              <a:rPr lang="en-GB" sz="1200" b="1" i="0" u="none" strike="noStrike" dirty="0">
                <a:solidFill>
                  <a:srgbClr val="000000"/>
                </a:solidFill>
                <a:effectLst/>
              </a:rPr>
              <a:t>grass field</a:t>
            </a:r>
            <a:r>
              <a:rPr lang="en-GB" sz="1200" b="0" i="0" u="none" strike="noStrike" dirty="0">
                <a:solidFill>
                  <a:srgbClr val="000000"/>
                </a:solidFill>
                <a:effectLst/>
              </a:rPr>
              <a:t> (45 x 90 m) connected to the community's irrigation system, with two iron goalposts.</a:t>
            </a:r>
          </a:p>
          <a:p>
            <a:pPr algn="l">
              <a:buFont typeface="Arial" panose="020B0604020202020204" pitchFamily="34" charset="0"/>
              <a:buChar char="•"/>
            </a:pPr>
            <a:r>
              <a:rPr lang="en-GB" sz="1200" b="0" i="0" u="none" strike="noStrike" dirty="0">
                <a:solidFill>
                  <a:srgbClr val="000000"/>
                </a:solidFill>
                <a:effectLst/>
              </a:rPr>
              <a:t>A </a:t>
            </a:r>
            <a:r>
              <a:rPr lang="en-GB" sz="1200" b="1" i="0" u="none" strike="noStrike" dirty="0">
                <a:solidFill>
                  <a:srgbClr val="000000"/>
                </a:solidFill>
                <a:effectLst/>
              </a:rPr>
              <a:t>clay field</a:t>
            </a:r>
            <a:r>
              <a:rPr lang="en-GB" sz="1200" b="0" i="0" u="none" strike="noStrike" dirty="0">
                <a:solidFill>
                  <a:srgbClr val="000000"/>
                </a:solidFill>
                <a:effectLst/>
              </a:rPr>
              <a:t> (30 x 60 m) with two iron goalposts.</a:t>
            </a:r>
          </a:p>
          <a:p>
            <a:pPr algn="l">
              <a:buFont typeface="Arial" panose="020B0604020202020204" pitchFamily="34" charset="0"/>
              <a:buChar char="•"/>
            </a:pPr>
            <a:r>
              <a:rPr lang="en-GB" sz="1200" b="0" i="0" u="none" strike="noStrike" dirty="0">
                <a:solidFill>
                  <a:srgbClr val="000000"/>
                </a:solidFill>
                <a:effectLst/>
              </a:rPr>
              <a:t>A </a:t>
            </a:r>
            <a:r>
              <a:rPr lang="en-GB" sz="1200" b="1" i="0" u="none" strike="noStrike" dirty="0">
                <a:solidFill>
                  <a:srgbClr val="000000"/>
                </a:solidFill>
                <a:effectLst/>
              </a:rPr>
              <a:t>multipurpose court</a:t>
            </a:r>
            <a:r>
              <a:rPr lang="en-GB" sz="1200" b="0" i="0" u="none" strike="noStrike" dirty="0">
                <a:solidFill>
                  <a:srgbClr val="000000"/>
                </a:solidFill>
                <a:effectLst/>
              </a:rPr>
              <a:t> (15 x 30 m) for basketball, volleyball, and netball, equipped with necessary sports gear.</a:t>
            </a:r>
          </a:p>
          <a:p>
            <a:pPr algn="l">
              <a:buFont typeface="Arial" panose="020B0604020202020204" pitchFamily="34" charset="0"/>
              <a:buChar char="•"/>
            </a:pPr>
            <a:r>
              <a:rPr lang="en-GB" sz="1200" b="0" i="0" u="none" strike="noStrike" dirty="0">
                <a:solidFill>
                  <a:srgbClr val="000000"/>
                </a:solidFill>
                <a:effectLst/>
              </a:rPr>
              <a:t>A </a:t>
            </a:r>
            <a:r>
              <a:rPr lang="en-GB" sz="1200" b="1" i="0" u="none" strike="noStrike" dirty="0">
                <a:solidFill>
                  <a:srgbClr val="000000"/>
                </a:solidFill>
                <a:effectLst/>
              </a:rPr>
              <a:t>shower and changing room block</a:t>
            </a:r>
            <a:r>
              <a:rPr lang="en-GB" sz="1200" b="0" i="0" u="none" strike="noStrike" dirty="0">
                <a:solidFill>
                  <a:srgbClr val="000000"/>
                </a:solidFill>
                <a:effectLst/>
              </a:rPr>
              <a:t>, along with perimeter fencing.</a:t>
            </a:r>
          </a:p>
          <a:p>
            <a:pPr algn="l">
              <a:buFont typeface="Arial" panose="020B0604020202020204" pitchFamily="34" charset="0"/>
              <a:buChar char="•"/>
            </a:pPr>
            <a:r>
              <a:rPr lang="en-GB" sz="1200" b="1" i="0" u="none" strike="noStrike" dirty="0">
                <a:solidFill>
                  <a:srgbClr val="000000"/>
                </a:solidFill>
                <a:effectLst/>
              </a:rPr>
              <a:t>Sports equipment</a:t>
            </a:r>
            <a:r>
              <a:rPr lang="en-GB" sz="1200" b="0" i="0" u="none" strike="noStrike" dirty="0">
                <a:solidFill>
                  <a:srgbClr val="000000"/>
                </a:solidFill>
                <a:effectLst/>
              </a:rPr>
              <a:t> for the children at the shelter.</a:t>
            </a:r>
          </a:p>
          <a:p>
            <a:pPr algn="l">
              <a:buFont typeface="Arial" panose="020B0604020202020204" pitchFamily="34" charset="0"/>
              <a:buChar char="•"/>
            </a:pPr>
            <a:r>
              <a:rPr lang="en-GB" sz="1200" b="1" i="0" u="none" strike="noStrike" dirty="0">
                <a:solidFill>
                  <a:srgbClr val="000000"/>
                </a:solidFill>
                <a:effectLst/>
              </a:rPr>
              <a:t>Training courses</a:t>
            </a:r>
            <a:r>
              <a:rPr lang="en-GB" sz="1200" b="0" i="0" u="none" strike="noStrike" dirty="0">
                <a:solidFill>
                  <a:srgbClr val="000000"/>
                </a:solidFill>
                <a:effectLst/>
              </a:rPr>
              <a:t> for local staff and the children at the </a:t>
            </a:r>
            <a:r>
              <a:rPr lang="en-GB" sz="1200" b="0" i="0" u="none" strike="noStrike" dirty="0" err="1">
                <a:solidFill>
                  <a:srgbClr val="000000"/>
                </a:solidFill>
                <a:effectLst/>
              </a:rPr>
              <a:t>center</a:t>
            </a:r>
            <a:r>
              <a:rPr lang="en-GB" sz="1200" b="0" i="0" u="none" strike="noStrike" dirty="0">
                <a:solidFill>
                  <a:srgbClr val="000000"/>
                </a:solidFill>
                <a:effectLst/>
              </a:rPr>
              <a:t>.</a:t>
            </a:r>
          </a:p>
          <a:p>
            <a:pPr marL="0" lvl="0" indent="0" algn="just" rtl="0">
              <a:lnSpc>
                <a:spcPct val="100000"/>
              </a:lnSpc>
              <a:spcBef>
                <a:spcPts val="0"/>
              </a:spcBef>
              <a:spcAft>
                <a:spcPts val="0"/>
              </a:spcAft>
              <a:buClr>
                <a:schemeClr val="dk1"/>
              </a:buClr>
              <a:buSzPts val="1100"/>
              <a:buFont typeface="Arial"/>
              <a:buNone/>
            </a:pPr>
            <a:endParaRPr sz="9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it" sz="3020">
                <a:latin typeface="Amatic SC"/>
                <a:ea typeface="Amatic SC"/>
                <a:cs typeface="Amatic SC"/>
                <a:sym typeface="Amatic SC"/>
              </a:rPr>
              <a:t>⛹ Partner</a:t>
            </a:r>
            <a:endParaRPr sz="3020">
              <a:latin typeface="Amatic SC"/>
              <a:ea typeface="Amatic SC"/>
              <a:cs typeface="Amatic SC"/>
              <a:sym typeface="Amatic SC"/>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algn="l"/>
            <a:r>
              <a:rPr lang="en-GB" sz="1600" b="0" i="0" u="none" strike="noStrike" dirty="0">
                <a:solidFill>
                  <a:srgbClr val="000000"/>
                </a:solidFill>
                <a:effectLst/>
              </a:rPr>
              <a:t>The community is one of the key areas of work for </a:t>
            </a:r>
            <a:r>
              <a:rPr lang="en-GB" sz="1600" b="1" i="0" u="none" strike="noStrike" dirty="0">
                <a:solidFill>
                  <a:srgbClr val="000000"/>
                </a:solidFill>
                <a:effectLst/>
              </a:rPr>
              <a:t>KISEDET NGO</a:t>
            </a:r>
            <a:r>
              <a:rPr lang="en-GB" sz="1600" b="0" i="0" u="none" strike="noStrike" dirty="0">
                <a:solidFill>
                  <a:srgbClr val="000000"/>
                </a:solidFill>
                <a:effectLst/>
              </a:rPr>
              <a:t>, a Tanzanian non-governmental organization that provides support services for street children and youth, minors under the care of governmental social services, and disadvantaged families. KISEDET also offers education and training programs—including for individuals with disabilities—and facilitates microcredit groups.</a:t>
            </a:r>
          </a:p>
          <a:p>
            <a:pPr algn="l"/>
            <a:r>
              <a:rPr lang="en-GB" sz="1600" b="0" i="0" u="none" strike="noStrike" dirty="0">
                <a:solidFill>
                  <a:srgbClr val="000000"/>
                </a:solidFill>
                <a:effectLst/>
              </a:rPr>
              <a:t>Additionally, the organization manages </a:t>
            </a:r>
            <a:r>
              <a:rPr lang="en-GB" sz="1600" b="1" i="0" u="none" strike="noStrike" dirty="0">
                <a:solidFill>
                  <a:srgbClr val="000000"/>
                </a:solidFill>
                <a:effectLst/>
              </a:rPr>
              <a:t>sponsorship programs, a responsible tourism initiative, and a fair trade </a:t>
            </a:r>
            <a:r>
              <a:rPr lang="en-GB" sz="1600" b="1" i="0" u="none" strike="noStrike" dirty="0" err="1">
                <a:solidFill>
                  <a:srgbClr val="000000"/>
                </a:solidFill>
                <a:effectLst/>
              </a:rPr>
              <a:t>shop</a:t>
            </a:r>
            <a:r>
              <a:rPr lang="en-GB" sz="1600" b="0" i="0" u="none" strike="noStrike" dirty="0" err="1">
                <a:solidFill>
                  <a:srgbClr val="000000"/>
                </a:solidFill>
                <a:effectLst/>
              </a:rPr>
              <a:t>in</a:t>
            </a:r>
            <a:r>
              <a:rPr lang="en-GB" sz="1600" b="0" i="0" u="none" strike="noStrike" dirty="0">
                <a:solidFill>
                  <a:srgbClr val="000000"/>
                </a:solidFill>
                <a:effectLst/>
              </a:rPr>
              <a:t> collaboration with its Italian partner, </a:t>
            </a:r>
            <a:r>
              <a:rPr lang="en-GB" sz="1600" b="1" i="0" u="none" strike="noStrike" dirty="0">
                <a:solidFill>
                  <a:srgbClr val="000000"/>
                </a:solidFill>
                <a:effectLst/>
              </a:rPr>
              <a:t>Gruppo Tanzania </a:t>
            </a:r>
            <a:r>
              <a:rPr lang="en-GB" sz="1600" b="1" i="0" u="none" strike="noStrike" dirty="0" err="1">
                <a:solidFill>
                  <a:srgbClr val="000000"/>
                </a:solidFill>
                <a:effectLst/>
              </a:rPr>
              <a:t>Onlus</a:t>
            </a:r>
            <a:r>
              <a:rPr lang="en-GB" sz="1600" b="0" i="0" u="none" strike="noStrike" dirty="0">
                <a:solidFill>
                  <a:srgbClr val="000000"/>
                </a:solidFill>
                <a:effectLst/>
              </a:rPr>
              <a:t>.</a:t>
            </a:r>
          </a:p>
          <a:p>
            <a:pPr algn="l"/>
            <a:r>
              <a:rPr lang="en-GB" sz="1600" b="0" i="0" u="none" strike="noStrike" dirty="0">
                <a:solidFill>
                  <a:srgbClr val="000000"/>
                </a:solidFill>
                <a:effectLst/>
              </a:rPr>
              <a:t>The work of both organizations is supported by partnerships with various entities, such as </a:t>
            </a:r>
            <a:r>
              <a:rPr lang="en-GB" sz="1600" b="1" i="0" u="none" strike="noStrike" dirty="0">
                <a:solidFill>
                  <a:srgbClr val="000000"/>
                </a:solidFill>
                <a:effectLst/>
              </a:rPr>
              <a:t>Progetto Agata </a:t>
            </a:r>
            <a:r>
              <a:rPr lang="en-GB" sz="1600" b="1" i="0" u="none" strike="noStrike" dirty="0" err="1">
                <a:solidFill>
                  <a:srgbClr val="000000"/>
                </a:solidFill>
                <a:effectLst/>
              </a:rPr>
              <a:t>Smeralda</a:t>
            </a:r>
            <a:r>
              <a:rPr lang="en-GB" sz="1600" b="0" i="0" u="none" strike="noStrike" dirty="0">
                <a:solidFill>
                  <a:srgbClr val="000000"/>
                </a:solidFill>
                <a:effectLst/>
              </a:rPr>
              <a:t> and the </a:t>
            </a:r>
            <a:r>
              <a:rPr lang="en-GB" sz="1600" b="1" i="0" u="none" strike="noStrike" dirty="0">
                <a:solidFill>
                  <a:srgbClr val="000000"/>
                </a:solidFill>
                <a:effectLst/>
              </a:rPr>
              <a:t>Waldensian Church</a:t>
            </a:r>
            <a:r>
              <a:rPr lang="en-GB" sz="1600" b="0" i="0" u="none" strike="noStrike" dirty="0">
                <a:solidFill>
                  <a:srgbClr val="000000"/>
                </a:solidFill>
                <a:effectLst/>
              </a:rPr>
              <a:t>, as well as other associations and private donors.</a:t>
            </a:r>
          </a:p>
          <a:p>
            <a:pPr algn="l"/>
            <a:r>
              <a:rPr lang="en-GB" sz="1600" b="0" i="0" u="none" strike="noStrike" dirty="0">
                <a:solidFill>
                  <a:srgbClr val="000000"/>
                </a:solidFill>
                <a:effectLst/>
              </a:rPr>
              <a:t>KISEDET has also participated in collaborative programs with international organizations, including </a:t>
            </a:r>
            <a:r>
              <a:rPr lang="en-GB" sz="1600" b="1" i="0" u="none" strike="noStrike" dirty="0">
                <a:solidFill>
                  <a:srgbClr val="000000"/>
                </a:solidFill>
                <a:effectLst/>
              </a:rPr>
              <a:t>USAID/PACT</a:t>
            </a:r>
            <a:r>
              <a:rPr lang="en-GB" sz="1600" b="0" i="0" u="none" strike="noStrike" dirty="0">
                <a:solidFill>
                  <a:srgbClr val="000000"/>
                </a:solidFill>
                <a:effectLst/>
              </a:rPr>
              <a:t> and </a:t>
            </a:r>
            <a:r>
              <a:rPr lang="en-GB" sz="1600" b="1" i="0" u="none" strike="noStrike" dirty="0">
                <a:solidFill>
                  <a:srgbClr val="000000"/>
                </a:solidFill>
                <a:effectLst/>
              </a:rPr>
              <a:t>Railway Children Africa</a:t>
            </a:r>
            <a:r>
              <a:rPr lang="en-GB" sz="1600" b="0" i="0" u="none" strike="noStrike" dirty="0">
                <a:solidFill>
                  <a:srgbClr val="000000"/>
                </a:solidFill>
                <a:effectLst/>
              </a:rPr>
              <a:t>.</a:t>
            </a:r>
          </a:p>
          <a:p>
            <a:pPr marL="0" lvl="0" indent="0" algn="just" rtl="0">
              <a:lnSpc>
                <a:spcPct val="115000"/>
              </a:lnSpc>
              <a:spcBef>
                <a:spcPts val="0"/>
              </a:spcBef>
              <a:spcAft>
                <a:spcPts val="0"/>
              </a:spcAft>
              <a:buClr>
                <a:schemeClr val="dk1"/>
              </a:buClr>
              <a:buSzPts val="1100"/>
              <a:buFont typeface="Arial"/>
              <a:buNone/>
            </a:pPr>
            <a:r>
              <a:rPr lang="it" sz="1600" dirty="0"/>
              <a:t> </a:t>
            </a:r>
            <a:endParaRPr sz="1600" dirty="0"/>
          </a:p>
          <a:p>
            <a:pPr marL="0" lvl="0" indent="0" algn="l" rtl="0">
              <a:spcBef>
                <a:spcPts val="0"/>
              </a:spcBef>
              <a:spcAft>
                <a:spcPts val="12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C77CA2-2ACC-C5A9-9B0E-5A5D47824EE1}"/>
              </a:ext>
            </a:extLst>
          </p:cNvPr>
          <p:cNvPicPr>
            <a:picLocks noChangeAspect="1"/>
          </p:cNvPicPr>
          <p:nvPr/>
        </p:nvPicPr>
        <p:blipFill>
          <a:blip r:embed="rId3"/>
          <a:srcRect t="8419" b="7206"/>
          <a:stretch/>
        </p:blipFill>
        <p:spPr>
          <a:xfrm>
            <a:off x="16" y="8"/>
            <a:ext cx="4571984" cy="3857615"/>
          </a:xfrm>
          <a:prstGeom prst="rect">
            <a:avLst/>
          </a:prstGeom>
        </p:spPr>
      </p:pic>
      <p:pic>
        <p:nvPicPr>
          <p:cNvPr id="7" name="Picture 6" descr="A group of people standing in a field&#10;&#10;Description automatically generated">
            <a:extLst>
              <a:ext uri="{FF2B5EF4-FFF2-40B4-BE49-F238E27FC236}">
                <a16:creationId xmlns:a16="http://schemas.microsoft.com/office/drawing/2014/main" id="{382B86C1-5023-C18E-079C-CB421C4A7525}"/>
              </a:ext>
            </a:extLst>
          </p:cNvPr>
          <p:cNvPicPr>
            <a:picLocks noChangeAspect="1"/>
          </p:cNvPicPr>
          <p:nvPr/>
        </p:nvPicPr>
        <p:blipFill>
          <a:blip r:embed="rId4"/>
          <a:srcRect r="11111"/>
          <a:stretch/>
        </p:blipFill>
        <p:spPr>
          <a:xfrm>
            <a:off x="4572001" y="8"/>
            <a:ext cx="4571999" cy="3857615"/>
          </a:xfrm>
          <a:prstGeom prst="rect">
            <a:avLst/>
          </a:prstGeom>
        </p:spPr>
      </p:pic>
      <p:pic>
        <p:nvPicPr>
          <p:cNvPr id="11" name="Picture 10">
            <a:extLst>
              <a:ext uri="{FF2B5EF4-FFF2-40B4-BE49-F238E27FC236}">
                <a16:creationId xmlns:a16="http://schemas.microsoft.com/office/drawing/2014/main" id="{6AC24D42-FD66-0972-6705-1D2FC1E0E483}"/>
              </a:ext>
            </a:extLst>
          </p:cNvPr>
          <p:cNvPicPr>
            <a:picLocks noChangeAspect="1"/>
          </p:cNvPicPr>
          <p:nvPr/>
        </p:nvPicPr>
        <p:blipFill>
          <a:blip r:embed="rId5"/>
          <a:stretch>
            <a:fillRect/>
          </a:stretch>
        </p:blipFill>
        <p:spPr>
          <a:xfrm>
            <a:off x="1439426" y="3949261"/>
            <a:ext cx="1633553" cy="1089035"/>
          </a:xfrm>
          <a:prstGeom prst="rect">
            <a:avLst/>
          </a:prstGeom>
        </p:spPr>
      </p:pic>
      <p:pic>
        <p:nvPicPr>
          <p:cNvPr id="3" name="Picture 2" descr="A yellow circle with black hands and words&#10;&#10;Description automatically generated with medium confidence">
            <a:extLst>
              <a:ext uri="{FF2B5EF4-FFF2-40B4-BE49-F238E27FC236}">
                <a16:creationId xmlns:a16="http://schemas.microsoft.com/office/drawing/2014/main" id="{C5B0B27E-C31B-0CB3-3054-602F587A0866}"/>
              </a:ext>
            </a:extLst>
          </p:cNvPr>
          <p:cNvPicPr>
            <a:picLocks noChangeAspect="1"/>
          </p:cNvPicPr>
          <p:nvPr/>
        </p:nvPicPr>
        <p:blipFill>
          <a:blip r:embed="rId6"/>
          <a:stretch>
            <a:fillRect/>
          </a:stretch>
        </p:blipFill>
        <p:spPr>
          <a:xfrm>
            <a:off x="5431274" y="4049278"/>
            <a:ext cx="2273300" cy="889000"/>
          </a:xfrm>
          <a:prstGeom prst="rect">
            <a:avLst/>
          </a:prstGeom>
        </p:spPr>
      </p:pic>
    </p:spTree>
    <p:extLst>
      <p:ext uri="{BB962C8B-B14F-4D97-AF65-F5344CB8AC3E}">
        <p14:creationId xmlns:p14="http://schemas.microsoft.com/office/powerpoint/2010/main" val="3011137000"/>
      </p:ext>
    </p:extLst>
  </p:cSld>
  <p:clrMapOvr>
    <a:overrideClrMapping bg1="lt1" tx1="dk1" bg2="dk2" tx2="lt2" accent1="accent1" accent2="accent2" accent3="accent3" accent4="accent4" accent5="accent5" accent6="accent6" hlink="hlink" folHlink="folHlink"/>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27</TotalTime>
  <Words>654</Words>
  <Application>Microsoft Macintosh PowerPoint</Application>
  <PresentationFormat>On-screen Show (16:9)</PresentationFormat>
  <Paragraphs>27</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Calibri</vt:lpstr>
      <vt:lpstr>Amatic SC</vt:lpstr>
      <vt:lpstr>Arial</vt:lpstr>
      <vt:lpstr>Simple Light</vt:lpstr>
      <vt:lpstr> Mchezo Oyee - Viva lo sport</vt:lpstr>
      <vt:lpstr> ⛹ introduction</vt:lpstr>
      <vt:lpstr>⛹  context</vt:lpstr>
      <vt:lpstr>⛹ the project</vt:lpstr>
      <vt:lpstr>⛹ Partner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Luca Scudiero</cp:lastModifiedBy>
  <cp:revision>5</cp:revision>
  <dcterms:modified xsi:type="dcterms:W3CDTF">2025-01-31T09:24:51Z</dcterms:modified>
</cp:coreProperties>
</file>