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60" r:id="rId7"/>
    <p:sldId id="258" r:id="rId8"/>
  </p:sldIdLst>
  <p:sldSz cx="6858000" cy="6858000"/>
  <p:notesSz cx="6858000" cy="9144000"/>
  <p:embeddedFontLst>
    <p:embeddedFont>
      <p:font typeface="Arial Black" panose="020B0604020202020204" pitchFamily="34" charset="0"/>
      <p:bold r:id="rId11"/>
    </p:embeddedFon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Semi Condensed ExtraBold" panose="020F0502020204030204" pitchFamily="34" charset="0"/>
      <p:bold r:id="rId16"/>
      <p:italic r:id="rId17"/>
      <p:boldItalic r:id="rId18"/>
    </p:embeddedFont>
    <p:embeddedFont>
      <p:font typeface="HelveticaNeueLT Std Lt Cn" panose="020B0406020202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5A"/>
    <a:srgbClr val="E2DA51"/>
    <a:srgbClr val="00C1BD"/>
    <a:srgbClr val="FFE1EC"/>
    <a:srgbClr val="451B67"/>
    <a:srgbClr val="F3F0B9"/>
    <a:srgbClr val="9FE5D8"/>
    <a:srgbClr val="4B555F"/>
    <a:srgbClr val="647F54"/>
    <a:srgbClr val="A80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05" d="100"/>
          <a:sy n="105" d="100"/>
        </p:scale>
        <p:origin x="25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4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6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9A8B90-87CD-4260-BD04-1C5EEF5CA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458" y="613187"/>
            <a:ext cx="2179111" cy="4774541"/>
          </a:xfrm>
          <a:custGeom>
            <a:avLst/>
            <a:gdLst>
              <a:gd name="connsiteX0" fmla="*/ 0 w 3863752"/>
              <a:gd name="connsiteY0" fmla="*/ 0 h 4767039"/>
              <a:gd name="connsiteX1" fmla="*/ 3863752 w 3863752"/>
              <a:gd name="connsiteY1" fmla="*/ 0 h 4767039"/>
              <a:gd name="connsiteX2" fmla="*/ 3863752 w 3863752"/>
              <a:gd name="connsiteY2" fmla="*/ 4767039 h 4767039"/>
              <a:gd name="connsiteX3" fmla="*/ 0 w 3863752"/>
              <a:gd name="connsiteY3" fmla="*/ 4767039 h 4767039"/>
              <a:gd name="connsiteX4" fmla="*/ 0 w 3863752"/>
              <a:gd name="connsiteY4" fmla="*/ 0 h 4767039"/>
              <a:gd name="connsiteX0" fmla="*/ 0 w 3863752"/>
              <a:gd name="connsiteY0" fmla="*/ 7502 h 4774541"/>
              <a:gd name="connsiteX1" fmla="*/ 1044026 w 3863752"/>
              <a:gd name="connsiteY1" fmla="*/ 0 h 4774541"/>
              <a:gd name="connsiteX2" fmla="*/ 3863752 w 3863752"/>
              <a:gd name="connsiteY2" fmla="*/ 7502 h 4774541"/>
              <a:gd name="connsiteX3" fmla="*/ 3863752 w 3863752"/>
              <a:gd name="connsiteY3" fmla="*/ 4774541 h 4774541"/>
              <a:gd name="connsiteX4" fmla="*/ 0 w 3863752"/>
              <a:gd name="connsiteY4" fmla="*/ 4774541 h 4774541"/>
              <a:gd name="connsiteX5" fmla="*/ 0 w 3863752"/>
              <a:gd name="connsiteY5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1151068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6" fmla="*/ 10223 w 3873975"/>
              <a:gd name="connsiteY6" fmla="*/ 7502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975" h="4774541">
                <a:moveTo>
                  <a:pt x="0" y="968187"/>
                </a:moveTo>
                <a:cubicBezTo>
                  <a:pt x="469840" y="575842"/>
                  <a:pt x="634498" y="412918"/>
                  <a:pt x="1118795" y="0"/>
                </a:cubicBezTo>
                <a:lnTo>
                  <a:pt x="3873975" y="7502"/>
                </a:lnTo>
                <a:lnTo>
                  <a:pt x="3873975" y="4774541"/>
                </a:lnTo>
                <a:lnTo>
                  <a:pt x="10223" y="4774541"/>
                </a:lnTo>
                <a:cubicBezTo>
                  <a:pt x="6815" y="3566717"/>
                  <a:pt x="3408" y="2176011"/>
                  <a:pt x="0" y="96818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9A8B90-87CD-4260-BD04-1C5EEF5CA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109" y="613187"/>
            <a:ext cx="2184460" cy="3763889"/>
          </a:xfrm>
          <a:custGeom>
            <a:avLst/>
            <a:gdLst>
              <a:gd name="connsiteX0" fmla="*/ 0 w 3863752"/>
              <a:gd name="connsiteY0" fmla="*/ 0 h 4767039"/>
              <a:gd name="connsiteX1" fmla="*/ 3863752 w 3863752"/>
              <a:gd name="connsiteY1" fmla="*/ 0 h 4767039"/>
              <a:gd name="connsiteX2" fmla="*/ 3863752 w 3863752"/>
              <a:gd name="connsiteY2" fmla="*/ 4767039 h 4767039"/>
              <a:gd name="connsiteX3" fmla="*/ 0 w 3863752"/>
              <a:gd name="connsiteY3" fmla="*/ 4767039 h 4767039"/>
              <a:gd name="connsiteX4" fmla="*/ 0 w 3863752"/>
              <a:gd name="connsiteY4" fmla="*/ 0 h 4767039"/>
              <a:gd name="connsiteX0" fmla="*/ 0 w 3863752"/>
              <a:gd name="connsiteY0" fmla="*/ 7502 h 4774541"/>
              <a:gd name="connsiteX1" fmla="*/ 1044026 w 3863752"/>
              <a:gd name="connsiteY1" fmla="*/ 0 h 4774541"/>
              <a:gd name="connsiteX2" fmla="*/ 3863752 w 3863752"/>
              <a:gd name="connsiteY2" fmla="*/ 7502 h 4774541"/>
              <a:gd name="connsiteX3" fmla="*/ 3863752 w 3863752"/>
              <a:gd name="connsiteY3" fmla="*/ 4774541 h 4774541"/>
              <a:gd name="connsiteX4" fmla="*/ 0 w 3863752"/>
              <a:gd name="connsiteY4" fmla="*/ 4774541 h 4774541"/>
              <a:gd name="connsiteX5" fmla="*/ 0 w 3863752"/>
              <a:gd name="connsiteY5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1151068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6" fmla="*/ 10223 w 3873975"/>
              <a:gd name="connsiteY6" fmla="*/ 7502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3350002 h 4774541"/>
              <a:gd name="connsiteX5" fmla="*/ 0 w 3873975"/>
              <a:gd name="connsiteY5" fmla="*/ 968187 h 4774541"/>
              <a:gd name="connsiteX0" fmla="*/ 0 w 3873975"/>
              <a:gd name="connsiteY0" fmla="*/ 968187 h 3350002"/>
              <a:gd name="connsiteX1" fmla="*/ 1118795 w 3873975"/>
              <a:gd name="connsiteY1" fmla="*/ 0 h 3350002"/>
              <a:gd name="connsiteX2" fmla="*/ 3873975 w 3873975"/>
              <a:gd name="connsiteY2" fmla="*/ 7502 h 3350002"/>
              <a:gd name="connsiteX3" fmla="*/ 3845099 w 3873975"/>
              <a:gd name="connsiteY3" fmla="*/ 3330752 h 3350002"/>
              <a:gd name="connsiteX4" fmla="*/ 10223 w 3873975"/>
              <a:gd name="connsiteY4" fmla="*/ 3350002 h 3350002"/>
              <a:gd name="connsiteX5" fmla="*/ 0 w 3873975"/>
              <a:gd name="connsiteY5" fmla="*/ 968187 h 3350002"/>
              <a:gd name="connsiteX0" fmla="*/ 0 w 3873975"/>
              <a:gd name="connsiteY0" fmla="*/ 968187 h 3763889"/>
              <a:gd name="connsiteX1" fmla="*/ 1118795 w 3873975"/>
              <a:gd name="connsiteY1" fmla="*/ 0 h 3763889"/>
              <a:gd name="connsiteX2" fmla="*/ 3873975 w 3873975"/>
              <a:gd name="connsiteY2" fmla="*/ 7502 h 3763889"/>
              <a:gd name="connsiteX3" fmla="*/ 3854724 w 3873975"/>
              <a:gd name="connsiteY3" fmla="*/ 3763889 h 3763889"/>
              <a:gd name="connsiteX4" fmla="*/ 10223 w 3873975"/>
              <a:gd name="connsiteY4" fmla="*/ 3350002 h 3763889"/>
              <a:gd name="connsiteX5" fmla="*/ 0 w 3873975"/>
              <a:gd name="connsiteY5" fmla="*/ 968187 h 3763889"/>
              <a:gd name="connsiteX0" fmla="*/ 0 w 3873975"/>
              <a:gd name="connsiteY0" fmla="*/ 968187 h 3763889"/>
              <a:gd name="connsiteX1" fmla="*/ 1118795 w 3873975"/>
              <a:gd name="connsiteY1" fmla="*/ 0 h 3763889"/>
              <a:gd name="connsiteX2" fmla="*/ 3873975 w 3873975"/>
              <a:gd name="connsiteY2" fmla="*/ 7502 h 3763889"/>
              <a:gd name="connsiteX3" fmla="*/ 3854724 w 3873975"/>
              <a:gd name="connsiteY3" fmla="*/ 3763889 h 3763889"/>
              <a:gd name="connsiteX4" fmla="*/ 10223 w 3873975"/>
              <a:gd name="connsiteY4" fmla="*/ 3763888 h 3763889"/>
              <a:gd name="connsiteX5" fmla="*/ 0 w 3873975"/>
              <a:gd name="connsiteY5" fmla="*/ 968187 h 3763889"/>
              <a:gd name="connsiteX0" fmla="*/ 9510 w 3883485"/>
              <a:gd name="connsiteY0" fmla="*/ 968187 h 3763889"/>
              <a:gd name="connsiteX1" fmla="*/ 1128305 w 3883485"/>
              <a:gd name="connsiteY1" fmla="*/ 0 h 3763889"/>
              <a:gd name="connsiteX2" fmla="*/ 3883485 w 3883485"/>
              <a:gd name="connsiteY2" fmla="*/ 7502 h 3763889"/>
              <a:gd name="connsiteX3" fmla="*/ 3864234 w 3883485"/>
              <a:gd name="connsiteY3" fmla="*/ 3763889 h 3763889"/>
              <a:gd name="connsiteX4" fmla="*/ 483 w 3883485"/>
              <a:gd name="connsiteY4" fmla="*/ 3763888 h 3763889"/>
              <a:gd name="connsiteX5" fmla="*/ 9510 w 3883485"/>
              <a:gd name="connsiteY5" fmla="*/ 968187 h 376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485" h="3763889">
                <a:moveTo>
                  <a:pt x="9510" y="968187"/>
                </a:moveTo>
                <a:cubicBezTo>
                  <a:pt x="479350" y="575842"/>
                  <a:pt x="644008" y="412918"/>
                  <a:pt x="1128305" y="0"/>
                </a:cubicBezTo>
                <a:lnTo>
                  <a:pt x="3883485" y="7502"/>
                </a:lnTo>
                <a:lnTo>
                  <a:pt x="3864234" y="3763889"/>
                </a:lnTo>
                <a:lnTo>
                  <a:pt x="483" y="3763888"/>
                </a:lnTo>
                <a:cubicBezTo>
                  <a:pt x="-2925" y="2556064"/>
                  <a:pt x="12918" y="2176011"/>
                  <a:pt x="9510" y="96818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893" y="1588"/>
          <a:ext cx="89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532" imgH="530" progId="TCLayout.ActiveDocument.1">
                  <p:embed/>
                </p:oleObj>
              </mc:Choice>
              <mc:Fallback>
                <p:oleObj name="Diapositive think-cell" r:id="rId7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" y="1588"/>
                        <a:ext cx="893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89297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D7788-264A-15F0-949D-59E5BF5A06DB}"/>
              </a:ext>
            </a:extLst>
          </p:cNvPr>
          <p:cNvSpPr/>
          <p:nvPr/>
        </p:nvSpPr>
        <p:spPr>
          <a:xfrm>
            <a:off x="0" y="-99392"/>
            <a:ext cx="6876833" cy="6957392"/>
          </a:xfrm>
          <a:prstGeom prst="rect">
            <a:avLst/>
          </a:prstGeom>
          <a:solidFill>
            <a:srgbClr val="451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DA7CF3-C162-C0ED-A6F1-E000D6CA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247" r="17210" b="43149"/>
          <a:stretch/>
        </p:blipFill>
        <p:spPr>
          <a:xfrm>
            <a:off x="-16094" y="-99392"/>
            <a:ext cx="6906278" cy="6957392"/>
          </a:xfrm>
          <a:prstGeom prst="rect">
            <a:avLst/>
          </a:prstGeom>
        </p:spPr>
      </p:pic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8356E5D6-7BA0-BD9C-D6EC-E1BBF2069494}"/>
              </a:ext>
            </a:extLst>
          </p:cNvPr>
          <p:cNvSpPr/>
          <p:nvPr/>
        </p:nvSpPr>
        <p:spPr>
          <a:xfrm>
            <a:off x="5981923" y="5014882"/>
            <a:ext cx="360040" cy="450149"/>
          </a:xfrm>
          <a:prstGeom prst="chevron">
            <a:avLst/>
          </a:prstGeom>
          <a:solidFill>
            <a:srgbClr val="00C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E0CC7-F39A-EE79-3277-0FF105880158}"/>
              </a:ext>
            </a:extLst>
          </p:cNvPr>
          <p:cNvSpPr/>
          <p:nvPr/>
        </p:nvSpPr>
        <p:spPr>
          <a:xfrm>
            <a:off x="4958" y="-99392"/>
            <a:ext cx="6906278" cy="6986757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b="1" cap="all" dirty="0">
              <a:solidFill>
                <a:sysClr val="window" lastClr="FFFFFF"/>
              </a:solidFill>
              <a:latin typeface="Barlow Semi Condensed ExtraBold"/>
              <a:ea typeface="+mj-ea"/>
              <a:cs typeface="+mj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653CD1A-6E6E-8435-6846-4C40A86D055A}"/>
              </a:ext>
            </a:extLst>
          </p:cNvPr>
          <p:cNvSpPr txBox="1">
            <a:spLocks/>
          </p:cNvSpPr>
          <p:nvPr/>
        </p:nvSpPr>
        <p:spPr>
          <a:xfrm>
            <a:off x="241470" y="333954"/>
            <a:ext cx="7262747" cy="14566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ysClr val="window" lastClr="FFFFFF"/>
                </a:solidFill>
                <a:latin typeface="Barlow Semi Condensed ExtraBold"/>
              </a:rPr>
              <a:t>‘EDEN - Education and Engagement’ </a:t>
            </a:r>
          </a:p>
          <a:p>
            <a:pPr>
              <a:defRPr/>
            </a:pPr>
            <a:r>
              <a:rPr lang="en-US" sz="3200" dirty="0">
                <a:solidFill>
                  <a:sysClr val="window" lastClr="FFFFFF"/>
                </a:solidFill>
                <a:latin typeface="Barlow Semi Condensed ExtraBold"/>
              </a:rPr>
              <a:t> </a:t>
            </a:r>
            <a:r>
              <a:rPr lang="en-US" sz="3200" dirty="0">
                <a:solidFill>
                  <a:sysClr val="window" lastClr="FFFFFF"/>
                </a:solidFill>
                <a:highlight>
                  <a:srgbClr val="121B5A"/>
                </a:highlight>
                <a:latin typeface="Barlow Semi Condensed ExtraBold"/>
              </a:rPr>
              <a:t>Ipsos Foundation </a:t>
            </a:r>
            <a:r>
              <a:rPr lang="en-US" sz="3200" dirty="0">
                <a:solidFill>
                  <a:sysClr val="window" lastClr="FFFFFF"/>
                </a:solidFill>
                <a:latin typeface="Barlow Semi Condensed ExtraBold"/>
              </a:rPr>
              <a:t>&amp; KISEDET</a:t>
            </a:r>
          </a:p>
          <a:p>
            <a:pPr>
              <a:defRPr/>
            </a:pPr>
            <a:endParaRPr lang="en-US" sz="3600" dirty="0">
              <a:solidFill>
                <a:sysClr val="window" lastClr="FFFFFF"/>
              </a:solidFill>
              <a:latin typeface="Barlow Semi Condensed ExtraBold"/>
            </a:endParaRPr>
          </a:p>
          <a:p>
            <a:pPr>
              <a:defRPr/>
            </a:pPr>
            <a:r>
              <a:rPr lang="en-US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  <a:t>Supporting children and families in Tanzania </a:t>
            </a:r>
          </a:p>
          <a:p>
            <a:pPr>
              <a:defRPr/>
            </a:pPr>
            <a:r>
              <a:rPr lang="en-US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  <a:t>by helping them to gain access to education  </a:t>
            </a:r>
            <a:br>
              <a:rPr lang="en-US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</a:br>
            <a:endParaRPr lang="en-US" sz="2400" b="0" cap="none" dirty="0">
              <a:solidFill>
                <a:sysClr val="window" lastClr="FFFFFF"/>
              </a:solidFill>
              <a:latin typeface="Barlow" panose="00000500000000000000" pitchFamily="2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2F89974-2466-ECDE-C078-AB2E12064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41473" y="3325640"/>
            <a:ext cx="3492560" cy="359409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F148816F-6A23-21D2-3180-E28156FF9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5697" y="5877272"/>
            <a:ext cx="612531" cy="56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4CCA5-7582-CDE2-B94D-0A94750E2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61" y="5906407"/>
            <a:ext cx="1360485" cy="5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C1E8CF-A0E8-EBAF-EDD1-FEA8400A26EC}"/>
              </a:ext>
            </a:extLst>
          </p:cNvPr>
          <p:cNvSpPr/>
          <p:nvPr/>
        </p:nvSpPr>
        <p:spPr>
          <a:xfrm>
            <a:off x="-9872" y="0"/>
            <a:ext cx="686787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3069D3-9D5E-ABB3-14DC-DB0116BB50D4}"/>
              </a:ext>
            </a:extLst>
          </p:cNvPr>
          <p:cNvSpPr txBox="1">
            <a:spLocks/>
          </p:cNvSpPr>
          <p:nvPr/>
        </p:nvSpPr>
        <p:spPr>
          <a:xfrm>
            <a:off x="2614600" y="910184"/>
            <a:ext cx="6525344" cy="5610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Who Are We Helping?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7B560EF3-4308-AE9B-B740-9276E1763948}"/>
              </a:ext>
            </a:extLst>
          </p:cNvPr>
          <p:cNvSpPr txBox="1"/>
          <p:nvPr/>
        </p:nvSpPr>
        <p:spPr>
          <a:xfrm>
            <a:off x="2614600" y="1340691"/>
            <a:ext cx="5455634" cy="2714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A group of 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30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 children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between the ages of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5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to 17 years,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10 teenagers 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40 families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from rural areas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in 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Tanzania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.</a:t>
            </a:r>
          </a:p>
        </p:txBody>
      </p:sp>
      <p:pic>
        <p:nvPicPr>
          <p:cNvPr id="9" name="Picture 43">
            <a:extLst>
              <a:ext uri="{FF2B5EF4-FFF2-40B4-BE49-F238E27FC236}">
                <a16:creationId xmlns:a16="http://schemas.microsoft.com/office/drawing/2014/main" id="{827319CE-AC01-7C1B-4D9C-321D032D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0" t="580" r="29518" b="-580"/>
          <a:stretch/>
        </p:blipFill>
        <p:spPr>
          <a:xfrm>
            <a:off x="-9872" y="0"/>
            <a:ext cx="2296016" cy="5054136"/>
          </a:xfrm>
          <a:custGeom>
            <a:avLst/>
            <a:gdLst>
              <a:gd name="connsiteX0" fmla="*/ 0 w 2768089"/>
              <a:gd name="connsiteY0" fmla="*/ 0 h 6093293"/>
              <a:gd name="connsiteX1" fmla="*/ 2768089 w 2768089"/>
              <a:gd name="connsiteY1" fmla="*/ 0 h 6093293"/>
              <a:gd name="connsiteX2" fmla="*/ 2768089 w 2768089"/>
              <a:gd name="connsiteY2" fmla="*/ 5629944 h 6093293"/>
              <a:gd name="connsiteX3" fmla="*/ 2291270 w 2768089"/>
              <a:gd name="connsiteY3" fmla="*/ 6093293 h 6093293"/>
              <a:gd name="connsiteX4" fmla="*/ 2768089 w 2768089"/>
              <a:gd name="connsiteY4" fmla="*/ 6093293 h 6093293"/>
              <a:gd name="connsiteX5" fmla="*/ 2768089 w 2768089"/>
              <a:gd name="connsiteY5" fmla="*/ 6093293 h 6093293"/>
              <a:gd name="connsiteX6" fmla="*/ 0 w 2768089"/>
              <a:gd name="connsiteY6" fmla="*/ 6093293 h 60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089" h="6093293">
                <a:moveTo>
                  <a:pt x="0" y="0"/>
                </a:moveTo>
                <a:lnTo>
                  <a:pt x="2768089" y="0"/>
                </a:lnTo>
                <a:lnTo>
                  <a:pt x="2768089" y="5629944"/>
                </a:lnTo>
                <a:lnTo>
                  <a:pt x="2291270" y="6093293"/>
                </a:lnTo>
                <a:lnTo>
                  <a:pt x="2768089" y="6093293"/>
                </a:lnTo>
                <a:lnTo>
                  <a:pt x="2768089" y="6093293"/>
                </a:lnTo>
                <a:lnTo>
                  <a:pt x="0" y="60932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09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C1E8CF-A0E8-EBAF-EDD1-FEA8400A26EC}"/>
              </a:ext>
            </a:extLst>
          </p:cNvPr>
          <p:cNvSpPr/>
          <p:nvPr/>
        </p:nvSpPr>
        <p:spPr>
          <a:xfrm>
            <a:off x="-9872" y="-1"/>
            <a:ext cx="686787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3">
            <a:extLst>
              <a:ext uri="{FF2B5EF4-FFF2-40B4-BE49-F238E27FC236}">
                <a16:creationId xmlns:a16="http://schemas.microsoft.com/office/drawing/2014/main" id="{F1962B5E-0536-6138-AF3B-8829E37E6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19714"/>
          <a:stretch/>
        </p:blipFill>
        <p:spPr>
          <a:xfrm>
            <a:off x="4581728" y="1"/>
            <a:ext cx="2296016" cy="5054136"/>
          </a:xfrm>
          <a:custGeom>
            <a:avLst/>
            <a:gdLst>
              <a:gd name="connsiteX0" fmla="*/ 0 w 2768089"/>
              <a:gd name="connsiteY0" fmla="*/ 0 h 6093293"/>
              <a:gd name="connsiteX1" fmla="*/ 2768089 w 2768089"/>
              <a:gd name="connsiteY1" fmla="*/ 0 h 6093293"/>
              <a:gd name="connsiteX2" fmla="*/ 2768089 w 2768089"/>
              <a:gd name="connsiteY2" fmla="*/ 5629944 h 6093293"/>
              <a:gd name="connsiteX3" fmla="*/ 2291270 w 2768089"/>
              <a:gd name="connsiteY3" fmla="*/ 6093293 h 6093293"/>
              <a:gd name="connsiteX4" fmla="*/ 2768089 w 2768089"/>
              <a:gd name="connsiteY4" fmla="*/ 6093293 h 6093293"/>
              <a:gd name="connsiteX5" fmla="*/ 2768089 w 2768089"/>
              <a:gd name="connsiteY5" fmla="*/ 6093293 h 6093293"/>
              <a:gd name="connsiteX6" fmla="*/ 0 w 2768089"/>
              <a:gd name="connsiteY6" fmla="*/ 6093293 h 60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089" h="6093293">
                <a:moveTo>
                  <a:pt x="0" y="0"/>
                </a:moveTo>
                <a:lnTo>
                  <a:pt x="2768089" y="0"/>
                </a:lnTo>
                <a:lnTo>
                  <a:pt x="2768089" y="5629944"/>
                </a:lnTo>
                <a:lnTo>
                  <a:pt x="2291270" y="6093293"/>
                </a:lnTo>
                <a:lnTo>
                  <a:pt x="2768089" y="6093293"/>
                </a:lnTo>
                <a:lnTo>
                  <a:pt x="2768089" y="6093293"/>
                </a:lnTo>
                <a:lnTo>
                  <a:pt x="0" y="6093293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3069D3-9D5E-ABB3-14DC-DB0116BB50D4}"/>
              </a:ext>
            </a:extLst>
          </p:cNvPr>
          <p:cNvSpPr txBox="1">
            <a:spLocks/>
          </p:cNvSpPr>
          <p:nvPr/>
        </p:nvSpPr>
        <p:spPr>
          <a:xfrm>
            <a:off x="227789" y="1066807"/>
            <a:ext cx="6525344" cy="5610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How Are We Helping?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7B560EF3-4308-AE9B-B740-9276E1763948}"/>
              </a:ext>
            </a:extLst>
          </p:cNvPr>
          <p:cNvSpPr txBox="1"/>
          <p:nvPr/>
        </p:nvSpPr>
        <p:spPr>
          <a:xfrm>
            <a:off x="227789" y="1767006"/>
            <a:ext cx="416911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Access to education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Access to training centers or apprenticeship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b="1" dirty="0">
              <a:solidFill>
                <a:schemeClr val="bg1"/>
              </a:solidFill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anose="00000500000000000000" pitchFamily="2" charset="0"/>
                <a:ea typeface="+mj-ea"/>
                <a:cs typeface="+mj-cs"/>
              </a:rPr>
              <a:t>Family reunification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Community engagement supporting vulnerable parents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6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CCD0E-2DE6-CCA2-FD75-F6DF9B9721AB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Graphique 8">
            <a:extLst>
              <a:ext uri="{FF2B5EF4-FFF2-40B4-BE49-F238E27FC236}">
                <a16:creationId xmlns:a16="http://schemas.microsoft.com/office/drawing/2014/main" id="{507C3C1B-C8F8-A6E3-00A4-CF956C289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086" y="1806889"/>
            <a:ext cx="1495828" cy="13701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1ABC76-E390-D0FB-5A6F-4F671A57C0E9}"/>
              </a:ext>
            </a:extLst>
          </p:cNvPr>
          <p:cNvSpPr txBox="1">
            <a:spLocks/>
          </p:cNvSpPr>
          <p:nvPr/>
        </p:nvSpPr>
        <p:spPr>
          <a:xfrm>
            <a:off x="128589" y="1047036"/>
            <a:ext cx="6600822" cy="12821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200" cap="none" dirty="0">
                <a:solidFill>
                  <a:sysClr val="window" lastClr="FFFFFF"/>
                </a:solidFill>
                <a:latin typeface="Barlow Semi Condensed ExtraBold"/>
              </a:rPr>
              <a:t>THIS PROJECT IS FUNDED BY IPSOS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0FA3966-F38C-C651-526E-FB313A98E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892888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2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heme/theme1.xml><?xml version="1.0" encoding="utf-8"?>
<a:theme xmlns:a="http://schemas.openxmlformats.org/drawingml/2006/main" name="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sos Foundation - KISEDET - V2" id="{6967D4F2-1750-FA4E-AB01-43CA30FA8E1A}" vid="{07706EDD-7DFF-BF4B-B9FC-E67D27D463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6" ma:contentTypeDescription="Create a new document." ma:contentTypeScope="" ma:versionID="5a25462a6051fd44c8b6fecdb0076c96">
  <xsd:schema xmlns:xsd="http://www.w3.org/2001/XMLSchema" xmlns:xs="http://www.w3.org/2001/XMLSchema" xmlns:p="http://schemas.microsoft.com/office/2006/metadata/properties" xmlns:ns2="85c76272-7e4d-4f8f-89d1-3b227e52ef43" xmlns:ns3="a1549414-1dcc-402f-ba9b-44c1b3f5d57c" targetNamespace="http://schemas.microsoft.com/office/2006/metadata/properties" ma:root="true" ma:fieldsID="6936dcceafec7982565e6ff282441213" ns2:_="" ns3:_="">
    <xsd:import namespace="85c76272-7e4d-4f8f-89d1-3b227e52ef43"/>
    <xsd:import namespace="a1549414-1dcc-402f-ba9b-44c1b3f5d5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49414-1dcc-402f-ba9b-44c1b3f5d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21A726-3EE4-4418-9FB5-3B40BFAD9B0B}">
  <ds:schemaRefs>
    <ds:schemaRef ds:uri="85c76272-7e4d-4f8f-89d1-3b227e52ef43"/>
    <ds:schemaRef ds:uri="a1549414-1dcc-402f-ba9b-44c1b3f5d5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473E1C-6E32-4541-930D-84486C0D1655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a1549414-1dcc-402f-ba9b-44c1b3f5d57c"/>
    <ds:schemaRef ds:uri="85c76272-7e4d-4f8f-89d1-3b227e52ef4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0ACA2A-D828-4FD0-94B1-4280FB489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- Classical Template - 16x9</Template>
  <TotalTime>6</TotalTime>
  <Words>88</Words>
  <Application>Microsoft Macintosh PowerPoint</Application>
  <PresentationFormat>Custom</PresentationFormat>
  <Paragraphs>24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Barlow Semi Condensed ExtraBold</vt:lpstr>
      <vt:lpstr>Barlow</vt:lpstr>
      <vt:lpstr>Calibri</vt:lpstr>
      <vt:lpstr>Arial Black</vt:lpstr>
      <vt:lpstr>Aptos</vt:lpstr>
      <vt:lpstr>HelveticaNeueLT Std Lt Cn</vt:lpstr>
      <vt:lpstr>Arial</vt:lpstr>
      <vt:lpstr>IPSOS - Classical Template - 16x9</vt:lpstr>
      <vt:lpstr>Diapositive think-cell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Scudiero</dc:creator>
  <cp:lastModifiedBy>Luca Scudiero</cp:lastModifiedBy>
  <cp:revision>2</cp:revision>
  <dcterms:created xsi:type="dcterms:W3CDTF">2025-01-30T07:22:13Z</dcterms:created>
  <dcterms:modified xsi:type="dcterms:W3CDTF">2025-01-30T07:33:24Z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