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439"/>
    <p:restoredTop sz="94427"/>
  </p:normalViewPr>
  <p:slideViewPr>
    <p:cSldViewPr snapToGrid="0">
      <p:cViewPr varScale="1">
        <p:scale>
          <a:sx n="20" d="100"/>
          <a:sy n="20" d="100"/>
        </p:scale>
        <p:origin x="200" y="19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B269-9114-49B7-8708-4B6F12D701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T"/>
          </a:p>
        </p:txBody>
      </p:sp>
      <p:sp>
        <p:nvSpPr>
          <p:cNvPr id="3" name="Subtitle 2">
            <a:extLst>
              <a:ext uri="{FF2B5EF4-FFF2-40B4-BE49-F238E27FC236}">
                <a16:creationId xmlns:a16="http://schemas.microsoft.com/office/drawing/2014/main" id="{63053C0A-53D1-6CAC-D204-89F747D7A8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T"/>
          </a:p>
        </p:txBody>
      </p:sp>
      <p:sp>
        <p:nvSpPr>
          <p:cNvPr id="4" name="Date Placeholder 3">
            <a:extLst>
              <a:ext uri="{FF2B5EF4-FFF2-40B4-BE49-F238E27FC236}">
                <a16:creationId xmlns:a16="http://schemas.microsoft.com/office/drawing/2014/main" id="{0A0D5618-3864-9F19-0A81-9CAE40046D94}"/>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5" name="Footer Placeholder 4">
            <a:extLst>
              <a:ext uri="{FF2B5EF4-FFF2-40B4-BE49-F238E27FC236}">
                <a16:creationId xmlns:a16="http://schemas.microsoft.com/office/drawing/2014/main" id="{C9207DEC-F20C-2919-9F30-6FE1F1133C75}"/>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5683803C-FC07-B380-4C0F-B95BAE52793C}"/>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409634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3F76-1890-BC94-A92C-211AF693C74A}"/>
              </a:ext>
            </a:extLst>
          </p:cNvPr>
          <p:cNvSpPr>
            <a:spLocks noGrp="1"/>
          </p:cNvSpPr>
          <p:nvPr>
            <p:ph type="title"/>
          </p:nvPr>
        </p:nvSpPr>
        <p:spPr/>
        <p:txBody>
          <a:bodyPr/>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8FBC9DB5-073E-1F25-87EA-5E2E029D7BD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175C8100-4497-2A41-35AC-F13FCC02BDCD}"/>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5" name="Footer Placeholder 4">
            <a:extLst>
              <a:ext uri="{FF2B5EF4-FFF2-40B4-BE49-F238E27FC236}">
                <a16:creationId xmlns:a16="http://schemas.microsoft.com/office/drawing/2014/main" id="{F807DA64-AF9E-F522-44D3-A4C85772E4FB}"/>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CCEDE806-B713-1395-081B-CC15545F4466}"/>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1076828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D2A925-ADDA-AF43-6CF7-51B34666301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T"/>
          </a:p>
        </p:txBody>
      </p:sp>
      <p:sp>
        <p:nvSpPr>
          <p:cNvPr id="3" name="Vertical Text Placeholder 2">
            <a:extLst>
              <a:ext uri="{FF2B5EF4-FFF2-40B4-BE49-F238E27FC236}">
                <a16:creationId xmlns:a16="http://schemas.microsoft.com/office/drawing/2014/main" id="{65072DDB-4552-3E48-22F3-FDF263AA96C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74FA4544-5B9D-3972-5E0F-DC118246EC9D}"/>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5" name="Footer Placeholder 4">
            <a:extLst>
              <a:ext uri="{FF2B5EF4-FFF2-40B4-BE49-F238E27FC236}">
                <a16:creationId xmlns:a16="http://schemas.microsoft.com/office/drawing/2014/main" id="{6B603160-F8AD-EDCA-3FBF-D97127066A7C}"/>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28BF96CE-7190-A6B5-124F-1FA3B9CB38EC}"/>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1106391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4D6C6-7017-94BC-0F48-5F5422E6C40A}"/>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6CD4E926-0D61-0968-4E36-BAAE40EE26A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0553E9C1-8E4D-3E8C-339B-101940001853}"/>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5" name="Footer Placeholder 4">
            <a:extLst>
              <a:ext uri="{FF2B5EF4-FFF2-40B4-BE49-F238E27FC236}">
                <a16:creationId xmlns:a16="http://schemas.microsoft.com/office/drawing/2014/main" id="{5CAA1CE8-7BEA-141F-133C-E130DF3D04B6}"/>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786014C7-501B-CFCE-08CC-C1FCBF247252}"/>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91206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541BB-1292-598F-0C5A-15715022337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T"/>
          </a:p>
        </p:txBody>
      </p:sp>
      <p:sp>
        <p:nvSpPr>
          <p:cNvPr id="3" name="Text Placeholder 2">
            <a:extLst>
              <a:ext uri="{FF2B5EF4-FFF2-40B4-BE49-F238E27FC236}">
                <a16:creationId xmlns:a16="http://schemas.microsoft.com/office/drawing/2014/main" id="{C77BE64A-9B4E-A818-A294-8952B0F907A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E3700B9-BD32-148C-763C-9FA60156873B}"/>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5" name="Footer Placeholder 4">
            <a:extLst>
              <a:ext uri="{FF2B5EF4-FFF2-40B4-BE49-F238E27FC236}">
                <a16:creationId xmlns:a16="http://schemas.microsoft.com/office/drawing/2014/main" id="{941FAA6D-E36A-51C9-6A18-95F7B98E2351}"/>
              </a:ext>
            </a:extLst>
          </p:cNvPr>
          <p:cNvSpPr>
            <a:spLocks noGrp="1"/>
          </p:cNvSpPr>
          <p:nvPr>
            <p:ph type="ftr" sz="quarter" idx="11"/>
          </p:nvPr>
        </p:nvSpPr>
        <p:spPr/>
        <p:txBody>
          <a:bodyPr/>
          <a:lstStyle/>
          <a:p>
            <a:endParaRPr lang="en-IT"/>
          </a:p>
        </p:txBody>
      </p:sp>
      <p:sp>
        <p:nvSpPr>
          <p:cNvPr id="6" name="Slide Number Placeholder 5">
            <a:extLst>
              <a:ext uri="{FF2B5EF4-FFF2-40B4-BE49-F238E27FC236}">
                <a16:creationId xmlns:a16="http://schemas.microsoft.com/office/drawing/2014/main" id="{B0AE4934-B5A5-B7AA-79EF-75CD47026036}"/>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195020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01A28-1710-D1F0-ACA5-C2AB3A64E332}"/>
              </a:ext>
            </a:extLst>
          </p:cNvPr>
          <p:cNvSpPr>
            <a:spLocks noGrp="1"/>
          </p:cNvSpPr>
          <p:nvPr>
            <p:ph type="title"/>
          </p:nvPr>
        </p:nvSpPr>
        <p:spPr/>
        <p:txBody>
          <a:bodyPr/>
          <a:lstStyle/>
          <a:p>
            <a:r>
              <a:rPr lang="en-GB"/>
              <a:t>Click to edit Master title style</a:t>
            </a:r>
            <a:endParaRPr lang="en-IT"/>
          </a:p>
        </p:txBody>
      </p:sp>
      <p:sp>
        <p:nvSpPr>
          <p:cNvPr id="3" name="Content Placeholder 2">
            <a:extLst>
              <a:ext uri="{FF2B5EF4-FFF2-40B4-BE49-F238E27FC236}">
                <a16:creationId xmlns:a16="http://schemas.microsoft.com/office/drawing/2014/main" id="{7444AB85-F25F-F2D5-D991-C15691CBEFE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Content Placeholder 3">
            <a:extLst>
              <a:ext uri="{FF2B5EF4-FFF2-40B4-BE49-F238E27FC236}">
                <a16:creationId xmlns:a16="http://schemas.microsoft.com/office/drawing/2014/main" id="{0CFE73C0-CE93-BBCB-C151-78D149D34B3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Date Placeholder 4">
            <a:extLst>
              <a:ext uri="{FF2B5EF4-FFF2-40B4-BE49-F238E27FC236}">
                <a16:creationId xmlns:a16="http://schemas.microsoft.com/office/drawing/2014/main" id="{DFC221E0-D566-6B5E-14D1-D2A21E656C21}"/>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6" name="Footer Placeholder 5">
            <a:extLst>
              <a:ext uri="{FF2B5EF4-FFF2-40B4-BE49-F238E27FC236}">
                <a16:creationId xmlns:a16="http://schemas.microsoft.com/office/drawing/2014/main" id="{60ED9616-A2BA-1A5B-3CFC-BCC7B90B5D01}"/>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0DEF4C51-0C19-FB0A-F468-AFDF9C62170A}"/>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81776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1FE28-7BD1-B0E7-7F62-03D8C49CCCB4}"/>
              </a:ext>
            </a:extLst>
          </p:cNvPr>
          <p:cNvSpPr>
            <a:spLocks noGrp="1"/>
          </p:cNvSpPr>
          <p:nvPr>
            <p:ph type="title"/>
          </p:nvPr>
        </p:nvSpPr>
        <p:spPr>
          <a:xfrm>
            <a:off x="839788" y="365125"/>
            <a:ext cx="10515600" cy="1325563"/>
          </a:xfrm>
        </p:spPr>
        <p:txBody>
          <a:bodyPr/>
          <a:lstStyle/>
          <a:p>
            <a:r>
              <a:rPr lang="en-GB"/>
              <a:t>Click to edit Master title style</a:t>
            </a:r>
            <a:endParaRPr lang="en-IT"/>
          </a:p>
        </p:txBody>
      </p:sp>
      <p:sp>
        <p:nvSpPr>
          <p:cNvPr id="3" name="Text Placeholder 2">
            <a:extLst>
              <a:ext uri="{FF2B5EF4-FFF2-40B4-BE49-F238E27FC236}">
                <a16:creationId xmlns:a16="http://schemas.microsoft.com/office/drawing/2014/main" id="{ACC1AF8E-8018-8F53-EDC2-CC59554AB6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B640D74-ADEF-A29B-F9C8-500635E63F6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5" name="Text Placeholder 4">
            <a:extLst>
              <a:ext uri="{FF2B5EF4-FFF2-40B4-BE49-F238E27FC236}">
                <a16:creationId xmlns:a16="http://schemas.microsoft.com/office/drawing/2014/main" id="{6AA22F41-803C-7122-99BF-506D3737FB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F399953-95E8-C159-BB4E-A7810BC253F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7" name="Date Placeholder 6">
            <a:extLst>
              <a:ext uri="{FF2B5EF4-FFF2-40B4-BE49-F238E27FC236}">
                <a16:creationId xmlns:a16="http://schemas.microsoft.com/office/drawing/2014/main" id="{9D5C7009-92C2-562C-8513-F8D1E41E43F2}"/>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8" name="Footer Placeholder 7">
            <a:extLst>
              <a:ext uri="{FF2B5EF4-FFF2-40B4-BE49-F238E27FC236}">
                <a16:creationId xmlns:a16="http://schemas.microsoft.com/office/drawing/2014/main" id="{3FA975EE-3732-CC7F-D536-45A05B5C898F}"/>
              </a:ext>
            </a:extLst>
          </p:cNvPr>
          <p:cNvSpPr>
            <a:spLocks noGrp="1"/>
          </p:cNvSpPr>
          <p:nvPr>
            <p:ph type="ftr" sz="quarter" idx="11"/>
          </p:nvPr>
        </p:nvSpPr>
        <p:spPr/>
        <p:txBody>
          <a:bodyPr/>
          <a:lstStyle/>
          <a:p>
            <a:endParaRPr lang="en-IT"/>
          </a:p>
        </p:txBody>
      </p:sp>
      <p:sp>
        <p:nvSpPr>
          <p:cNvPr id="9" name="Slide Number Placeholder 8">
            <a:extLst>
              <a:ext uri="{FF2B5EF4-FFF2-40B4-BE49-F238E27FC236}">
                <a16:creationId xmlns:a16="http://schemas.microsoft.com/office/drawing/2014/main" id="{52C900BC-F85F-5AAE-E9F3-09BFE9C9096A}"/>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289472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93DAB-96F1-F326-4087-192F632D9D8A}"/>
              </a:ext>
            </a:extLst>
          </p:cNvPr>
          <p:cNvSpPr>
            <a:spLocks noGrp="1"/>
          </p:cNvSpPr>
          <p:nvPr>
            <p:ph type="title"/>
          </p:nvPr>
        </p:nvSpPr>
        <p:spPr/>
        <p:txBody>
          <a:bodyPr/>
          <a:lstStyle/>
          <a:p>
            <a:r>
              <a:rPr lang="en-GB"/>
              <a:t>Click to edit Master title style</a:t>
            </a:r>
            <a:endParaRPr lang="en-IT"/>
          </a:p>
        </p:txBody>
      </p:sp>
      <p:sp>
        <p:nvSpPr>
          <p:cNvPr id="3" name="Date Placeholder 2">
            <a:extLst>
              <a:ext uri="{FF2B5EF4-FFF2-40B4-BE49-F238E27FC236}">
                <a16:creationId xmlns:a16="http://schemas.microsoft.com/office/drawing/2014/main" id="{9FFC3A1B-CA92-F4B1-E6F7-6DA9E109F7B0}"/>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4" name="Footer Placeholder 3">
            <a:extLst>
              <a:ext uri="{FF2B5EF4-FFF2-40B4-BE49-F238E27FC236}">
                <a16:creationId xmlns:a16="http://schemas.microsoft.com/office/drawing/2014/main" id="{523CDC3C-32A6-5E6D-9518-52159EE3C483}"/>
              </a:ext>
            </a:extLst>
          </p:cNvPr>
          <p:cNvSpPr>
            <a:spLocks noGrp="1"/>
          </p:cNvSpPr>
          <p:nvPr>
            <p:ph type="ftr" sz="quarter" idx="11"/>
          </p:nvPr>
        </p:nvSpPr>
        <p:spPr/>
        <p:txBody>
          <a:bodyPr/>
          <a:lstStyle/>
          <a:p>
            <a:endParaRPr lang="en-IT"/>
          </a:p>
        </p:txBody>
      </p:sp>
      <p:sp>
        <p:nvSpPr>
          <p:cNvPr id="5" name="Slide Number Placeholder 4">
            <a:extLst>
              <a:ext uri="{FF2B5EF4-FFF2-40B4-BE49-F238E27FC236}">
                <a16:creationId xmlns:a16="http://schemas.microsoft.com/office/drawing/2014/main" id="{F36721AC-9AA6-0A7F-F98E-F9BE3A503534}"/>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171460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752B39-EDC8-FC16-ED8B-4874A99C9D11}"/>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3" name="Footer Placeholder 2">
            <a:extLst>
              <a:ext uri="{FF2B5EF4-FFF2-40B4-BE49-F238E27FC236}">
                <a16:creationId xmlns:a16="http://schemas.microsoft.com/office/drawing/2014/main" id="{3F24C126-7FDE-7782-A06B-F907EC1E9CAD}"/>
              </a:ext>
            </a:extLst>
          </p:cNvPr>
          <p:cNvSpPr>
            <a:spLocks noGrp="1"/>
          </p:cNvSpPr>
          <p:nvPr>
            <p:ph type="ftr" sz="quarter" idx="11"/>
          </p:nvPr>
        </p:nvSpPr>
        <p:spPr/>
        <p:txBody>
          <a:bodyPr/>
          <a:lstStyle/>
          <a:p>
            <a:endParaRPr lang="en-IT"/>
          </a:p>
        </p:txBody>
      </p:sp>
      <p:sp>
        <p:nvSpPr>
          <p:cNvPr id="4" name="Slide Number Placeholder 3">
            <a:extLst>
              <a:ext uri="{FF2B5EF4-FFF2-40B4-BE49-F238E27FC236}">
                <a16:creationId xmlns:a16="http://schemas.microsoft.com/office/drawing/2014/main" id="{ADFD0A31-3F11-540B-D07A-5F82E8F77B74}"/>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108988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BA83E-CF17-5DB8-EA64-A1F981BE171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Content Placeholder 2">
            <a:extLst>
              <a:ext uri="{FF2B5EF4-FFF2-40B4-BE49-F238E27FC236}">
                <a16:creationId xmlns:a16="http://schemas.microsoft.com/office/drawing/2014/main" id="{9C32BB99-7587-776B-100D-7138BD3BCB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Text Placeholder 3">
            <a:extLst>
              <a:ext uri="{FF2B5EF4-FFF2-40B4-BE49-F238E27FC236}">
                <a16:creationId xmlns:a16="http://schemas.microsoft.com/office/drawing/2014/main" id="{D9FD9725-A4E4-1C0A-0088-ACA50B8DE4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AA77D8-27CE-3A73-75BC-93707018F68E}"/>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6" name="Footer Placeholder 5">
            <a:extLst>
              <a:ext uri="{FF2B5EF4-FFF2-40B4-BE49-F238E27FC236}">
                <a16:creationId xmlns:a16="http://schemas.microsoft.com/office/drawing/2014/main" id="{571B4442-C13F-5E46-D8D6-149104D3340E}"/>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46EA0A6A-AB09-4C94-CDF0-ACA21F138FFE}"/>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400157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C8FA5-257D-DFDA-CCD6-01AC0229D9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T"/>
          </a:p>
        </p:txBody>
      </p:sp>
      <p:sp>
        <p:nvSpPr>
          <p:cNvPr id="3" name="Picture Placeholder 2">
            <a:extLst>
              <a:ext uri="{FF2B5EF4-FFF2-40B4-BE49-F238E27FC236}">
                <a16:creationId xmlns:a16="http://schemas.microsoft.com/office/drawing/2014/main" id="{F5921620-C50C-D6B6-F3C6-CEE659FC11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T"/>
          </a:p>
        </p:txBody>
      </p:sp>
      <p:sp>
        <p:nvSpPr>
          <p:cNvPr id="4" name="Text Placeholder 3">
            <a:extLst>
              <a:ext uri="{FF2B5EF4-FFF2-40B4-BE49-F238E27FC236}">
                <a16:creationId xmlns:a16="http://schemas.microsoft.com/office/drawing/2014/main" id="{D87B4D48-CFCE-E7EE-AC70-CBF02FC244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F4A554-1658-FD66-2264-36ED62BF279B}"/>
              </a:ext>
            </a:extLst>
          </p:cNvPr>
          <p:cNvSpPr>
            <a:spLocks noGrp="1"/>
          </p:cNvSpPr>
          <p:nvPr>
            <p:ph type="dt" sz="half" idx="10"/>
          </p:nvPr>
        </p:nvSpPr>
        <p:spPr/>
        <p:txBody>
          <a:bodyPr/>
          <a:lstStyle/>
          <a:p>
            <a:fld id="{558F5707-094C-CE43-86F4-52A90AB92D21}" type="datetimeFigureOut">
              <a:rPr lang="en-IT" smtClean="0"/>
              <a:t>13/02/25</a:t>
            </a:fld>
            <a:endParaRPr lang="en-IT"/>
          </a:p>
        </p:txBody>
      </p:sp>
      <p:sp>
        <p:nvSpPr>
          <p:cNvPr id="6" name="Footer Placeholder 5">
            <a:extLst>
              <a:ext uri="{FF2B5EF4-FFF2-40B4-BE49-F238E27FC236}">
                <a16:creationId xmlns:a16="http://schemas.microsoft.com/office/drawing/2014/main" id="{4F328A58-726C-0AB9-27EB-BCCB4D77D64E}"/>
              </a:ext>
            </a:extLst>
          </p:cNvPr>
          <p:cNvSpPr>
            <a:spLocks noGrp="1"/>
          </p:cNvSpPr>
          <p:nvPr>
            <p:ph type="ftr" sz="quarter" idx="11"/>
          </p:nvPr>
        </p:nvSpPr>
        <p:spPr/>
        <p:txBody>
          <a:bodyPr/>
          <a:lstStyle/>
          <a:p>
            <a:endParaRPr lang="en-IT"/>
          </a:p>
        </p:txBody>
      </p:sp>
      <p:sp>
        <p:nvSpPr>
          <p:cNvPr id="7" name="Slide Number Placeholder 6">
            <a:extLst>
              <a:ext uri="{FF2B5EF4-FFF2-40B4-BE49-F238E27FC236}">
                <a16:creationId xmlns:a16="http://schemas.microsoft.com/office/drawing/2014/main" id="{9FB0B05F-A7D2-6656-E199-DA2F17F74555}"/>
              </a:ext>
            </a:extLst>
          </p:cNvPr>
          <p:cNvSpPr>
            <a:spLocks noGrp="1"/>
          </p:cNvSpPr>
          <p:nvPr>
            <p:ph type="sldNum" sz="quarter" idx="12"/>
          </p:nvPr>
        </p:nvSpPr>
        <p:spPr/>
        <p:txBody>
          <a:bodyPr/>
          <a:lstStyle/>
          <a:p>
            <a:fld id="{53080B3C-3E7F-BB41-BEC9-29BFCBC16F50}" type="slidenum">
              <a:rPr lang="en-IT" smtClean="0"/>
              <a:t>‹#›</a:t>
            </a:fld>
            <a:endParaRPr lang="en-IT"/>
          </a:p>
        </p:txBody>
      </p:sp>
    </p:spTree>
    <p:extLst>
      <p:ext uri="{BB962C8B-B14F-4D97-AF65-F5344CB8AC3E}">
        <p14:creationId xmlns:p14="http://schemas.microsoft.com/office/powerpoint/2010/main" val="1574476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A11422-15A0-9C1F-C75C-5209B78E75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T"/>
          </a:p>
        </p:txBody>
      </p:sp>
      <p:sp>
        <p:nvSpPr>
          <p:cNvPr id="3" name="Text Placeholder 2">
            <a:extLst>
              <a:ext uri="{FF2B5EF4-FFF2-40B4-BE49-F238E27FC236}">
                <a16:creationId xmlns:a16="http://schemas.microsoft.com/office/drawing/2014/main" id="{36B241BB-6C94-9A46-848B-E0F00F93B0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4" name="Date Placeholder 3">
            <a:extLst>
              <a:ext uri="{FF2B5EF4-FFF2-40B4-BE49-F238E27FC236}">
                <a16:creationId xmlns:a16="http://schemas.microsoft.com/office/drawing/2014/main" id="{34DDCF32-9AEA-C0A3-DED9-7BA2177AF5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8F5707-094C-CE43-86F4-52A90AB92D21}" type="datetimeFigureOut">
              <a:rPr lang="en-IT" smtClean="0"/>
              <a:t>13/02/25</a:t>
            </a:fld>
            <a:endParaRPr lang="en-IT"/>
          </a:p>
        </p:txBody>
      </p:sp>
      <p:sp>
        <p:nvSpPr>
          <p:cNvPr id="5" name="Footer Placeholder 4">
            <a:extLst>
              <a:ext uri="{FF2B5EF4-FFF2-40B4-BE49-F238E27FC236}">
                <a16:creationId xmlns:a16="http://schemas.microsoft.com/office/drawing/2014/main" id="{81860F9B-BC42-0CFC-94DE-5F894DDF76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T"/>
          </a:p>
        </p:txBody>
      </p:sp>
      <p:sp>
        <p:nvSpPr>
          <p:cNvPr id="6" name="Slide Number Placeholder 5">
            <a:extLst>
              <a:ext uri="{FF2B5EF4-FFF2-40B4-BE49-F238E27FC236}">
                <a16:creationId xmlns:a16="http://schemas.microsoft.com/office/drawing/2014/main" id="{AA78627E-C44F-320C-96C5-F0879D0ADC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3080B3C-3E7F-BB41-BEC9-29BFCBC16F50}" type="slidenum">
              <a:rPr lang="en-IT" smtClean="0"/>
              <a:t>‹#›</a:t>
            </a:fld>
            <a:endParaRPr lang="en-IT"/>
          </a:p>
        </p:txBody>
      </p:sp>
    </p:spTree>
    <p:extLst>
      <p:ext uri="{BB962C8B-B14F-4D97-AF65-F5344CB8AC3E}">
        <p14:creationId xmlns:p14="http://schemas.microsoft.com/office/powerpoint/2010/main" val="2936513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5C892-E28A-9E10-AB71-3C71F18193CA}"/>
              </a:ext>
            </a:extLst>
          </p:cNvPr>
          <p:cNvSpPr>
            <a:spLocks noGrp="1"/>
          </p:cNvSpPr>
          <p:nvPr>
            <p:ph type="ctrTitle"/>
          </p:nvPr>
        </p:nvSpPr>
        <p:spPr/>
        <p:txBody>
          <a:bodyPr>
            <a:normAutofit fontScale="90000"/>
          </a:bodyPr>
          <a:lstStyle/>
          <a:p>
            <a:r>
              <a:rPr lang="en-IT" dirty="0"/>
              <a:t>CAPABLE</a:t>
            </a:r>
            <a:br>
              <a:rPr lang="en-IT" dirty="0"/>
            </a:br>
            <a:r>
              <a:rPr lang="en-GB" b="0" i="1" u="none" strike="noStrike" dirty="0">
                <a:solidFill>
                  <a:srgbClr val="000000"/>
                </a:solidFill>
                <a:effectLst/>
                <a:latin typeface="-webkit-standard"/>
              </a:rPr>
              <a:t>Child Protection in Dodoma, Tanzania</a:t>
            </a:r>
            <a:endParaRPr lang="en-IT" i="1" dirty="0"/>
          </a:p>
        </p:txBody>
      </p:sp>
      <p:sp>
        <p:nvSpPr>
          <p:cNvPr id="3" name="Subtitle 2">
            <a:extLst>
              <a:ext uri="{FF2B5EF4-FFF2-40B4-BE49-F238E27FC236}">
                <a16:creationId xmlns:a16="http://schemas.microsoft.com/office/drawing/2014/main" id="{73CBDC54-6C0D-8FDB-53CF-7A9151A5F591}"/>
              </a:ext>
            </a:extLst>
          </p:cNvPr>
          <p:cNvSpPr>
            <a:spLocks noGrp="1"/>
          </p:cNvSpPr>
          <p:nvPr>
            <p:ph type="subTitle" idx="1"/>
          </p:nvPr>
        </p:nvSpPr>
        <p:spPr/>
        <p:txBody>
          <a:bodyPr>
            <a:normAutofit/>
          </a:bodyPr>
          <a:lstStyle/>
          <a:p>
            <a:r>
              <a:rPr lang="en-GB" b="0" i="0" u="none" strike="noStrike" dirty="0">
                <a:solidFill>
                  <a:srgbClr val="000000"/>
                </a:solidFill>
                <a:effectLst/>
                <a:latin typeface="-webkit-standard"/>
              </a:rPr>
              <a:t>A project to reduce the number of marginalized children and young people on the streets of Dodoma.</a:t>
            </a:r>
            <a:endParaRPr lang="en-IT" dirty="0"/>
          </a:p>
        </p:txBody>
      </p:sp>
      <p:pic>
        <p:nvPicPr>
          <p:cNvPr id="4" name="Picture 3">
            <a:extLst>
              <a:ext uri="{FF2B5EF4-FFF2-40B4-BE49-F238E27FC236}">
                <a16:creationId xmlns:a16="http://schemas.microsoft.com/office/drawing/2014/main" id="{BB08F89C-3AF6-0D3C-BC7D-1208CCE403DB}"/>
              </a:ext>
            </a:extLst>
          </p:cNvPr>
          <p:cNvPicPr>
            <a:picLocks noChangeAspect="1"/>
          </p:cNvPicPr>
          <p:nvPr/>
        </p:nvPicPr>
        <p:blipFill>
          <a:blip r:embed="rId2"/>
          <a:stretch>
            <a:fillRect/>
          </a:stretch>
        </p:blipFill>
        <p:spPr>
          <a:xfrm>
            <a:off x="3295460" y="5303837"/>
            <a:ext cx="2336800" cy="863600"/>
          </a:xfrm>
          <a:prstGeom prst="rect">
            <a:avLst/>
          </a:prstGeom>
        </p:spPr>
      </p:pic>
      <p:pic>
        <p:nvPicPr>
          <p:cNvPr id="5" name="Picture 4">
            <a:extLst>
              <a:ext uri="{FF2B5EF4-FFF2-40B4-BE49-F238E27FC236}">
                <a16:creationId xmlns:a16="http://schemas.microsoft.com/office/drawing/2014/main" id="{9CC8BD24-A2A4-B352-3725-2444E3594E2C}"/>
              </a:ext>
            </a:extLst>
          </p:cNvPr>
          <p:cNvPicPr>
            <a:picLocks noChangeAspect="1"/>
          </p:cNvPicPr>
          <p:nvPr/>
        </p:nvPicPr>
        <p:blipFill>
          <a:blip r:embed="rId3"/>
          <a:stretch>
            <a:fillRect/>
          </a:stretch>
        </p:blipFill>
        <p:spPr>
          <a:xfrm>
            <a:off x="6391465" y="4532313"/>
            <a:ext cx="3048000" cy="2032000"/>
          </a:xfrm>
          <a:prstGeom prst="rect">
            <a:avLst/>
          </a:prstGeom>
        </p:spPr>
      </p:pic>
    </p:spTree>
    <p:extLst>
      <p:ext uri="{BB962C8B-B14F-4D97-AF65-F5344CB8AC3E}">
        <p14:creationId xmlns:p14="http://schemas.microsoft.com/office/powerpoint/2010/main" val="2028843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EF86E-3EE2-A108-F725-A0F7EFEADBF2}"/>
              </a:ext>
            </a:extLst>
          </p:cNvPr>
          <p:cNvSpPr>
            <a:spLocks noGrp="1"/>
          </p:cNvSpPr>
          <p:nvPr>
            <p:ph type="title"/>
          </p:nvPr>
        </p:nvSpPr>
        <p:spPr/>
        <p:txBody>
          <a:bodyPr/>
          <a:lstStyle/>
          <a:p>
            <a:r>
              <a:rPr lang="en-IT" dirty="0"/>
              <a:t>Context and Needs</a:t>
            </a:r>
          </a:p>
        </p:txBody>
      </p:sp>
      <p:sp>
        <p:nvSpPr>
          <p:cNvPr id="3" name="Content Placeholder 2">
            <a:extLst>
              <a:ext uri="{FF2B5EF4-FFF2-40B4-BE49-F238E27FC236}">
                <a16:creationId xmlns:a16="http://schemas.microsoft.com/office/drawing/2014/main" id="{B9A5443E-33D4-5656-9149-E72261A5E3E0}"/>
              </a:ext>
            </a:extLst>
          </p:cNvPr>
          <p:cNvSpPr>
            <a:spLocks noGrp="1"/>
          </p:cNvSpPr>
          <p:nvPr>
            <p:ph idx="1"/>
          </p:nvPr>
        </p:nvSpPr>
        <p:spPr/>
        <p:txBody>
          <a:bodyPr>
            <a:normAutofit fontScale="77500" lnSpcReduction="20000"/>
          </a:bodyPr>
          <a:lstStyle/>
          <a:p>
            <a:pPr marL="0" indent="0" algn="l">
              <a:buNone/>
            </a:pPr>
            <a:r>
              <a:rPr lang="en-GB" b="0" i="0" u="none" strike="noStrike" dirty="0">
                <a:solidFill>
                  <a:srgbClr val="000000"/>
                </a:solidFill>
                <a:effectLst/>
              </a:rPr>
              <a:t>The city of Dodoma, Tanzania, is experiencing rapid expansion due to the growth of higher education institutions, the presence of Parliament and other government bodies, as well as the establishment of the largest maize market in East-Central Africa. This development has led to an increase in the cost of living, making access to education even more challenging for young people.</a:t>
            </a:r>
          </a:p>
          <a:p>
            <a:pPr marL="0" indent="0" algn="l">
              <a:buNone/>
            </a:pPr>
            <a:r>
              <a:rPr lang="en-GB" b="0" i="0" u="none" strike="noStrike" dirty="0">
                <a:solidFill>
                  <a:srgbClr val="000000"/>
                </a:solidFill>
                <a:effectLst/>
              </a:rPr>
              <a:t>According to the latest national surveys, 23.1% of the population over the age of 15 has never attended school, and most of those enrolled are in classes below their appropriate age level. Additionally, only 30–40% of students who </a:t>
            </a:r>
            <a:r>
              <a:rPr lang="en-GB" b="0" i="0" u="none" strike="noStrike" dirty="0" err="1">
                <a:solidFill>
                  <a:srgbClr val="000000"/>
                </a:solidFill>
                <a:effectLst/>
              </a:rPr>
              <a:t>enroll</a:t>
            </a:r>
            <a:r>
              <a:rPr lang="en-GB" b="0" i="0" u="none" strike="noStrike" dirty="0">
                <a:solidFill>
                  <a:srgbClr val="000000"/>
                </a:solidFill>
                <a:effectLst/>
              </a:rPr>
              <a:t> in primary school complete the academic year. Dodoma has become a destination for many street children and youth, resulting in a high percentage of minors under the age of 15 who need reintegration into the education system.</a:t>
            </a:r>
          </a:p>
          <a:p>
            <a:pPr marL="0" indent="0" algn="l">
              <a:buNone/>
            </a:pPr>
            <a:r>
              <a:rPr lang="en-GB" b="0" i="0" u="none" strike="noStrike" dirty="0">
                <a:solidFill>
                  <a:srgbClr val="000000"/>
                </a:solidFill>
                <a:effectLst/>
              </a:rPr>
              <a:t>To survive, these children and young people resort to begging, collecting recyclable materials, or engaging in illegal activities such as petty theft and robbery. Girls, in particular, often turn to prostitution. Public institutions fail to guarantee their right to education, instead relying on NGOs, which serve as the only available support system, providing shelter, medical assistance, and educational opportunities.</a:t>
            </a:r>
          </a:p>
          <a:p>
            <a:endParaRPr lang="en-IT" dirty="0"/>
          </a:p>
        </p:txBody>
      </p:sp>
    </p:spTree>
    <p:extLst>
      <p:ext uri="{BB962C8B-B14F-4D97-AF65-F5344CB8AC3E}">
        <p14:creationId xmlns:p14="http://schemas.microsoft.com/office/powerpoint/2010/main" val="92108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FA95D-23AE-9396-9C72-C223C55DC7D1}"/>
              </a:ext>
            </a:extLst>
          </p:cNvPr>
          <p:cNvSpPr>
            <a:spLocks noGrp="1"/>
          </p:cNvSpPr>
          <p:nvPr>
            <p:ph type="title"/>
          </p:nvPr>
        </p:nvSpPr>
        <p:spPr/>
        <p:txBody>
          <a:bodyPr/>
          <a:lstStyle/>
          <a:p>
            <a:r>
              <a:rPr lang="en-IT" dirty="0"/>
              <a:t>Project’s goals</a:t>
            </a:r>
          </a:p>
        </p:txBody>
      </p:sp>
      <p:sp>
        <p:nvSpPr>
          <p:cNvPr id="3" name="Content Placeholder 2">
            <a:extLst>
              <a:ext uri="{FF2B5EF4-FFF2-40B4-BE49-F238E27FC236}">
                <a16:creationId xmlns:a16="http://schemas.microsoft.com/office/drawing/2014/main" id="{FB02216F-6BB5-5DED-6021-F847EAB761EC}"/>
              </a:ext>
            </a:extLst>
          </p:cNvPr>
          <p:cNvSpPr>
            <a:spLocks noGrp="1"/>
          </p:cNvSpPr>
          <p:nvPr>
            <p:ph idx="1"/>
          </p:nvPr>
        </p:nvSpPr>
        <p:spPr/>
        <p:txBody>
          <a:bodyPr>
            <a:normAutofit lnSpcReduction="10000"/>
          </a:bodyPr>
          <a:lstStyle/>
          <a:p>
            <a:pPr algn="l">
              <a:buFont typeface="Arial" panose="020B0604020202020204" pitchFamily="34" charset="0"/>
              <a:buChar char="•"/>
            </a:pPr>
            <a:r>
              <a:rPr lang="en-GB" b="0" i="0" u="none" strike="noStrike" dirty="0">
                <a:solidFill>
                  <a:srgbClr val="000000"/>
                </a:solidFill>
                <a:effectLst/>
              </a:rPr>
              <a:t>Reduce the number of children and adolescents living and working on the streets.</a:t>
            </a:r>
          </a:p>
          <a:p>
            <a:pPr algn="l">
              <a:buFont typeface="Arial" panose="020B0604020202020204" pitchFamily="34" charset="0"/>
              <a:buChar char="•"/>
            </a:pPr>
            <a:r>
              <a:rPr lang="en-GB" b="0" i="0" u="none" strike="noStrike" dirty="0">
                <a:solidFill>
                  <a:srgbClr val="000000"/>
                </a:solidFill>
                <a:effectLst/>
              </a:rPr>
              <a:t>Provide access to essential goods and services.</a:t>
            </a:r>
          </a:p>
          <a:p>
            <a:pPr algn="l">
              <a:buFont typeface="Arial" panose="020B0604020202020204" pitchFamily="34" charset="0"/>
              <a:buChar char="•"/>
            </a:pPr>
            <a:r>
              <a:rPr lang="en-GB" b="0" i="0" u="none" strike="noStrike" dirty="0">
                <a:solidFill>
                  <a:srgbClr val="000000"/>
                </a:solidFill>
                <a:effectLst/>
              </a:rPr>
              <a:t>Facilitate placement in reception </a:t>
            </a:r>
            <a:r>
              <a:rPr lang="en-GB" b="0" i="0" u="none" strike="noStrike" dirty="0" err="1">
                <a:solidFill>
                  <a:srgbClr val="000000"/>
                </a:solidFill>
                <a:effectLst/>
              </a:rPr>
              <a:t>centers</a:t>
            </a:r>
            <a:r>
              <a:rPr lang="en-GB" b="0" i="0" u="none" strike="noStrike" dirty="0">
                <a:solidFill>
                  <a:srgbClr val="000000"/>
                </a:solidFill>
                <a:effectLst/>
              </a:rPr>
              <a:t> and reintegration into families or schools.</a:t>
            </a:r>
          </a:p>
          <a:p>
            <a:pPr algn="l"/>
            <a:r>
              <a:rPr lang="en-GB" b="1" i="0" u="none" strike="noStrike" dirty="0">
                <a:solidFill>
                  <a:srgbClr val="000000"/>
                </a:solidFill>
                <a:effectLst/>
              </a:rPr>
              <a:t>Expected Results</a:t>
            </a:r>
          </a:p>
          <a:p>
            <a:pPr algn="l">
              <a:buFont typeface="Arial" panose="020B0604020202020204" pitchFamily="34" charset="0"/>
              <a:buChar char="•"/>
            </a:pPr>
            <a:r>
              <a:rPr lang="en-GB" b="0" i="0" u="none" strike="noStrike" dirty="0">
                <a:solidFill>
                  <a:srgbClr val="000000"/>
                </a:solidFill>
                <a:effectLst/>
              </a:rPr>
              <a:t>60% of children and adolescents living or working on the streets will be aware of the available services.</a:t>
            </a:r>
          </a:p>
          <a:p>
            <a:pPr algn="l">
              <a:buFont typeface="Arial" panose="020B0604020202020204" pitchFamily="34" charset="0"/>
              <a:buChar char="•"/>
            </a:pPr>
            <a:r>
              <a:rPr lang="en-GB" b="0" i="0" u="none" strike="noStrike" dirty="0">
                <a:solidFill>
                  <a:srgbClr val="000000"/>
                </a:solidFill>
                <a:effectLst/>
              </a:rPr>
              <a:t>50% will use the drop-in </a:t>
            </a:r>
            <a:r>
              <a:rPr lang="en-GB" b="0" i="0" u="none" strike="noStrike" dirty="0" err="1">
                <a:solidFill>
                  <a:srgbClr val="000000"/>
                </a:solidFill>
                <a:effectLst/>
              </a:rPr>
              <a:t>center</a:t>
            </a:r>
            <a:r>
              <a:rPr lang="en-GB" b="0" i="0" u="none" strike="noStrike" dirty="0">
                <a:solidFill>
                  <a:srgbClr val="000000"/>
                </a:solidFill>
                <a:effectLst/>
              </a:rPr>
              <a:t> at least once.</a:t>
            </a:r>
          </a:p>
          <a:p>
            <a:pPr algn="l">
              <a:buFont typeface="Arial" panose="020B0604020202020204" pitchFamily="34" charset="0"/>
              <a:buChar char="•"/>
            </a:pPr>
            <a:r>
              <a:rPr lang="en-GB" b="0" i="0" u="none" strike="noStrike" dirty="0">
                <a:solidFill>
                  <a:srgbClr val="000000"/>
                </a:solidFill>
                <a:effectLst/>
              </a:rPr>
              <a:t>25% will be admitted to reception </a:t>
            </a:r>
            <a:r>
              <a:rPr lang="en-GB" b="0" i="0" u="none" strike="noStrike" dirty="0" err="1">
                <a:solidFill>
                  <a:srgbClr val="000000"/>
                </a:solidFill>
                <a:effectLst/>
              </a:rPr>
              <a:t>centers</a:t>
            </a:r>
            <a:r>
              <a:rPr lang="en-GB" b="0" i="0" u="none" strike="noStrike" dirty="0">
                <a:solidFill>
                  <a:srgbClr val="000000"/>
                </a:solidFill>
                <a:effectLst/>
              </a:rPr>
              <a:t>.</a:t>
            </a:r>
          </a:p>
          <a:p>
            <a:endParaRPr lang="en-IT" dirty="0"/>
          </a:p>
        </p:txBody>
      </p:sp>
    </p:spTree>
    <p:extLst>
      <p:ext uri="{BB962C8B-B14F-4D97-AF65-F5344CB8AC3E}">
        <p14:creationId xmlns:p14="http://schemas.microsoft.com/office/powerpoint/2010/main" val="1241657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46026-D235-6EB4-E5B0-733B065EB322}"/>
              </a:ext>
            </a:extLst>
          </p:cNvPr>
          <p:cNvSpPr>
            <a:spLocks noGrp="1"/>
          </p:cNvSpPr>
          <p:nvPr>
            <p:ph type="title"/>
          </p:nvPr>
        </p:nvSpPr>
        <p:spPr/>
        <p:txBody>
          <a:bodyPr/>
          <a:lstStyle/>
          <a:p>
            <a:r>
              <a:rPr lang="en-IT" dirty="0"/>
              <a:t>Main activities</a:t>
            </a:r>
          </a:p>
        </p:txBody>
      </p:sp>
      <p:sp>
        <p:nvSpPr>
          <p:cNvPr id="3" name="Content Placeholder 2">
            <a:extLst>
              <a:ext uri="{FF2B5EF4-FFF2-40B4-BE49-F238E27FC236}">
                <a16:creationId xmlns:a16="http://schemas.microsoft.com/office/drawing/2014/main" id="{1787CA20-523D-B36D-3721-3B0D3E2ABB39}"/>
              </a:ext>
            </a:extLst>
          </p:cNvPr>
          <p:cNvSpPr>
            <a:spLocks noGrp="1"/>
          </p:cNvSpPr>
          <p:nvPr>
            <p:ph idx="1"/>
          </p:nvPr>
        </p:nvSpPr>
        <p:spPr/>
        <p:txBody>
          <a:bodyPr>
            <a:normAutofit lnSpcReduction="10000"/>
          </a:bodyPr>
          <a:lstStyle/>
          <a:p>
            <a:pPr algn="l">
              <a:buFont typeface="+mj-lt"/>
              <a:buAutoNum type="arabicPeriod"/>
            </a:pPr>
            <a:r>
              <a:rPr lang="en-GB" b="1" i="0" u="none" strike="noStrike" dirty="0">
                <a:solidFill>
                  <a:srgbClr val="000000"/>
                </a:solidFill>
                <a:effectLst/>
              </a:rPr>
              <a:t>Day and Night Outreach</a:t>
            </a:r>
            <a:r>
              <a:rPr lang="en-GB" b="0" i="0" u="none" strike="noStrike" dirty="0">
                <a:solidFill>
                  <a:srgbClr val="000000"/>
                </a:solidFill>
                <a:effectLst/>
              </a:rPr>
              <a:t> (4+1 times per week) to identify beneficiaries.</a:t>
            </a:r>
          </a:p>
          <a:p>
            <a:pPr algn="l">
              <a:buFont typeface="+mj-lt"/>
              <a:buAutoNum type="arabicPeriod"/>
            </a:pPr>
            <a:r>
              <a:rPr lang="en-GB" b="1" i="0" u="none" strike="noStrike" dirty="0">
                <a:solidFill>
                  <a:srgbClr val="000000"/>
                </a:solidFill>
                <a:effectLst/>
              </a:rPr>
              <a:t>Drop-in </a:t>
            </a:r>
            <a:r>
              <a:rPr lang="en-GB" b="1" i="0" u="none" strike="noStrike" dirty="0" err="1">
                <a:solidFill>
                  <a:srgbClr val="000000"/>
                </a:solidFill>
                <a:effectLst/>
              </a:rPr>
              <a:t>Center</a:t>
            </a:r>
            <a:r>
              <a:rPr lang="en-GB" b="0" i="0" u="none" strike="noStrike" dirty="0">
                <a:solidFill>
                  <a:srgbClr val="000000"/>
                </a:solidFill>
                <a:effectLst/>
              </a:rPr>
              <a:t> providing basic services such as food, hygiene, medical support, </a:t>
            </a:r>
            <a:r>
              <a:rPr lang="en-GB" b="0" i="0" u="none" strike="noStrike" dirty="0" err="1">
                <a:solidFill>
                  <a:srgbClr val="000000"/>
                </a:solidFill>
                <a:effectLst/>
              </a:rPr>
              <a:t>counseling</a:t>
            </a:r>
            <a:r>
              <a:rPr lang="en-GB" b="0" i="0" u="none" strike="noStrike" dirty="0">
                <a:solidFill>
                  <a:srgbClr val="000000"/>
                </a:solidFill>
                <a:effectLst/>
              </a:rPr>
              <a:t>, and literacy programs.</a:t>
            </a:r>
          </a:p>
          <a:p>
            <a:pPr algn="l">
              <a:buFont typeface="+mj-lt"/>
              <a:buAutoNum type="arabicPeriod"/>
            </a:pPr>
            <a:r>
              <a:rPr lang="en-GB" b="1" i="0" u="none" strike="noStrike" dirty="0">
                <a:solidFill>
                  <a:srgbClr val="000000"/>
                </a:solidFill>
                <a:effectLst/>
              </a:rPr>
              <a:t>Reception </a:t>
            </a:r>
            <a:r>
              <a:rPr lang="en-GB" b="1" i="0" u="none" strike="noStrike" dirty="0" err="1">
                <a:solidFill>
                  <a:srgbClr val="000000"/>
                </a:solidFill>
                <a:effectLst/>
              </a:rPr>
              <a:t>Centers</a:t>
            </a:r>
            <a:r>
              <a:rPr lang="en-GB" b="0" i="0" u="none" strike="noStrike" dirty="0">
                <a:solidFill>
                  <a:srgbClr val="000000"/>
                </a:solidFill>
                <a:effectLst/>
              </a:rPr>
              <a:t> offering 24/7 assistance for those willing to leave the streets.</a:t>
            </a:r>
          </a:p>
          <a:p>
            <a:pPr algn="l">
              <a:buFont typeface="+mj-lt"/>
              <a:buAutoNum type="arabicPeriod"/>
            </a:pPr>
            <a:r>
              <a:rPr lang="en-GB" b="1" i="0" u="none" strike="noStrike" dirty="0">
                <a:solidFill>
                  <a:srgbClr val="000000"/>
                </a:solidFill>
                <a:effectLst/>
              </a:rPr>
              <a:t>Individual and Group Sessions</a:t>
            </a:r>
            <a:r>
              <a:rPr lang="en-GB" b="0" i="0" u="none" strike="noStrike" dirty="0">
                <a:solidFill>
                  <a:srgbClr val="000000"/>
                </a:solidFill>
                <a:effectLst/>
              </a:rPr>
              <a:t> with psychologists to support emotional and mental well-being.</a:t>
            </a:r>
          </a:p>
          <a:p>
            <a:pPr algn="l">
              <a:buFont typeface="+mj-lt"/>
              <a:buAutoNum type="arabicPeriod"/>
            </a:pPr>
            <a:r>
              <a:rPr lang="en-GB" b="1" i="0" u="none" strike="noStrike" dirty="0">
                <a:solidFill>
                  <a:srgbClr val="000000"/>
                </a:solidFill>
                <a:effectLst/>
              </a:rPr>
              <a:t>Sports and Recreational-Educational Activities</a:t>
            </a:r>
            <a:r>
              <a:rPr lang="en-GB" b="0" i="0" u="none" strike="noStrike" dirty="0">
                <a:solidFill>
                  <a:srgbClr val="000000"/>
                </a:solidFill>
                <a:effectLst/>
              </a:rPr>
              <a:t> to engage and build trust with young people.</a:t>
            </a:r>
          </a:p>
          <a:p>
            <a:pPr marL="0" indent="0" algn="l">
              <a:buNone/>
            </a:pPr>
            <a:endParaRPr lang="en-GB" b="0" i="0" u="none" strike="noStrike" dirty="0">
              <a:solidFill>
                <a:srgbClr val="000000"/>
              </a:solidFill>
              <a:effectLst/>
            </a:endParaRPr>
          </a:p>
          <a:p>
            <a:endParaRPr lang="en-IT" dirty="0"/>
          </a:p>
        </p:txBody>
      </p:sp>
    </p:spTree>
    <p:extLst>
      <p:ext uri="{BB962C8B-B14F-4D97-AF65-F5344CB8AC3E}">
        <p14:creationId xmlns:p14="http://schemas.microsoft.com/office/powerpoint/2010/main" val="4075836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03DA-2697-4387-5644-CF36756C8E82}"/>
              </a:ext>
            </a:extLst>
          </p:cNvPr>
          <p:cNvSpPr>
            <a:spLocks noGrp="1"/>
          </p:cNvSpPr>
          <p:nvPr>
            <p:ph type="title"/>
          </p:nvPr>
        </p:nvSpPr>
        <p:spPr/>
        <p:txBody>
          <a:bodyPr/>
          <a:lstStyle/>
          <a:p>
            <a:r>
              <a:rPr lang="en-GB" b="0" i="0" u="none" strike="noStrike" dirty="0">
                <a:solidFill>
                  <a:srgbClr val="000000"/>
                </a:solidFill>
                <a:effectLst/>
                <a:latin typeface="-webkit-standard"/>
              </a:rPr>
              <a:t>Impact and Beneficiaries</a:t>
            </a:r>
            <a:endParaRPr lang="en-IT" dirty="0"/>
          </a:p>
        </p:txBody>
      </p:sp>
      <p:sp>
        <p:nvSpPr>
          <p:cNvPr id="3" name="Content Placeholder 2">
            <a:extLst>
              <a:ext uri="{FF2B5EF4-FFF2-40B4-BE49-F238E27FC236}">
                <a16:creationId xmlns:a16="http://schemas.microsoft.com/office/drawing/2014/main" id="{02E7BD45-3F75-F419-F161-10C5D415173A}"/>
              </a:ext>
            </a:extLst>
          </p:cNvPr>
          <p:cNvSpPr>
            <a:spLocks noGrp="1"/>
          </p:cNvSpPr>
          <p:nvPr>
            <p:ph idx="1"/>
          </p:nvPr>
        </p:nvSpPr>
        <p:spPr/>
        <p:txBody>
          <a:bodyPr/>
          <a:lstStyle/>
          <a:p>
            <a:pPr algn="l"/>
            <a:r>
              <a:rPr lang="en-GB" b="1" i="0" u="none" strike="noStrike" dirty="0">
                <a:solidFill>
                  <a:srgbClr val="000000"/>
                </a:solidFill>
                <a:effectLst/>
              </a:rPr>
              <a:t>Direct Beneficiaries</a:t>
            </a:r>
          </a:p>
          <a:p>
            <a:pPr algn="l">
              <a:buFont typeface="Arial" panose="020B0604020202020204" pitchFamily="34" charset="0"/>
              <a:buChar char="•"/>
            </a:pPr>
            <a:r>
              <a:rPr lang="en-GB" b="1" i="0" u="none" strike="noStrike" dirty="0">
                <a:solidFill>
                  <a:srgbClr val="000000"/>
                </a:solidFill>
                <a:effectLst/>
              </a:rPr>
              <a:t>280 boys and 70 girls</a:t>
            </a:r>
            <a:r>
              <a:rPr lang="en-GB" b="0" i="0" u="none" strike="noStrike" dirty="0">
                <a:solidFill>
                  <a:srgbClr val="000000"/>
                </a:solidFill>
                <a:effectLst/>
              </a:rPr>
              <a:t> (ages 5–17)</a:t>
            </a:r>
          </a:p>
          <a:p>
            <a:pPr algn="l">
              <a:buFont typeface="Arial" panose="020B0604020202020204" pitchFamily="34" charset="0"/>
              <a:buChar char="•"/>
            </a:pPr>
            <a:r>
              <a:rPr lang="en-GB" b="1" i="0" u="none" strike="noStrike" dirty="0">
                <a:solidFill>
                  <a:srgbClr val="000000"/>
                </a:solidFill>
                <a:effectLst/>
              </a:rPr>
              <a:t>110 boys and 40 girls</a:t>
            </a:r>
            <a:r>
              <a:rPr lang="en-GB" b="0" i="0" u="none" strike="noStrike" dirty="0">
                <a:solidFill>
                  <a:srgbClr val="000000"/>
                </a:solidFill>
                <a:effectLst/>
              </a:rPr>
              <a:t> (ages 18–25)</a:t>
            </a:r>
          </a:p>
          <a:p>
            <a:pPr algn="l"/>
            <a:r>
              <a:rPr lang="en-GB" b="1" i="0" u="none" strike="noStrike" dirty="0">
                <a:solidFill>
                  <a:srgbClr val="000000"/>
                </a:solidFill>
                <a:effectLst/>
              </a:rPr>
              <a:t>Indirect Beneficiaries</a:t>
            </a:r>
          </a:p>
          <a:p>
            <a:pPr algn="l">
              <a:buFont typeface="Arial" panose="020B0604020202020204" pitchFamily="34" charset="0"/>
              <a:buChar char="•"/>
            </a:pPr>
            <a:r>
              <a:rPr lang="en-GB" b="0" i="0" u="none" strike="noStrike" dirty="0">
                <a:solidFill>
                  <a:srgbClr val="000000"/>
                </a:solidFill>
                <a:effectLst/>
              </a:rPr>
              <a:t>Families and the broader community.</a:t>
            </a:r>
          </a:p>
          <a:p>
            <a:pPr algn="l"/>
            <a:r>
              <a:rPr lang="en-GB" b="1" i="0" u="none" strike="noStrike" dirty="0">
                <a:solidFill>
                  <a:srgbClr val="000000"/>
                </a:solidFill>
                <a:effectLst/>
              </a:rPr>
              <a:t>Long-Term Effects</a:t>
            </a:r>
          </a:p>
          <a:p>
            <a:pPr algn="l"/>
            <a:r>
              <a:rPr lang="en-GB" b="0" i="0" u="none" strike="noStrike" dirty="0">
                <a:solidFill>
                  <a:srgbClr val="000000"/>
                </a:solidFill>
                <a:effectLst/>
              </a:rPr>
              <a:t>✔ Reduction in marginalization.</a:t>
            </a:r>
            <a:br>
              <a:rPr lang="en-GB" b="0" i="0" u="none" strike="noStrike" dirty="0">
                <a:solidFill>
                  <a:srgbClr val="000000"/>
                </a:solidFill>
                <a:effectLst/>
              </a:rPr>
            </a:br>
            <a:r>
              <a:rPr lang="en-GB" b="0" i="0" u="none" strike="noStrike" dirty="0">
                <a:solidFill>
                  <a:srgbClr val="000000"/>
                </a:solidFill>
                <a:effectLst/>
              </a:rPr>
              <a:t>✔ Increased access to education and employment opportunities.</a:t>
            </a:r>
            <a:br>
              <a:rPr lang="en-GB" b="0" i="0" u="none" strike="noStrike" dirty="0">
                <a:solidFill>
                  <a:srgbClr val="000000"/>
                </a:solidFill>
                <a:effectLst/>
              </a:rPr>
            </a:br>
            <a:r>
              <a:rPr lang="en-GB" b="0" i="0" u="none" strike="noStrike" dirty="0">
                <a:solidFill>
                  <a:srgbClr val="000000"/>
                </a:solidFill>
                <a:effectLst/>
              </a:rPr>
              <a:t>✔ Development of a more inclusive and supportive community.</a:t>
            </a:r>
          </a:p>
          <a:p>
            <a:endParaRPr lang="en-IT" dirty="0"/>
          </a:p>
        </p:txBody>
      </p:sp>
    </p:spTree>
    <p:extLst>
      <p:ext uri="{BB962C8B-B14F-4D97-AF65-F5344CB8AC3E}">
        <p14:creationId xmlns:p14="http://schemas.microsoft.com/office/powerpoint/2010/main" val="1575656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10052</TotalTime>
  <Words>465</Words>
  <Application>Microsoft Macintosh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-webkit-standard</vt:lpstr>
      <vt:lpstr>Aptos</vt:lpstr>
      <vt:lpstr>Aptos Display</vt:lpstr>
      <vt:lpstr>Arial</vt:lpstr>
      <vt:lpstr>Office Theme</vt:lpstr>
      <vt:lpstr>CAPABLE Child Protection in Dodoma, Tanzania</vt:lpstr>
      <vt:lpstr>Context and Needs</vt:lpstr>
      <vt:lpstr>Project’s goals</vt:lpstr>
      <vt:lpstr>Main activities</vt:lpstr>
      <vt:lpstr>Impact and Beneficiaries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Luca Scudiero</dc:creator>
  <cp:lastModifiedBy>Luca Scudiero</cp:lastModifiedBy>
  <cp:revision>2</cp:revision>
  <dcterms:created xsi:type="dcterms:W3CDTF">2025-02-06T07:25:20Z</dcterms:created>
  <dcterms:modified xsi:type="dcterms:W3CDTF">2025-02-13T08:04:13Z</dcterms:modified>
</cp:coreProperties>
</file>