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6"/>
    <p:restoredTop sz="94682"/>
  </p:normalViewPr>
  <p:slideViewPr>
    <p:cSldViewPr snapToGrid="0">
      <p:cViewPr varScale="1">
        <p:scale>
          <a:sx n="79" d="100"/>
          <a:sy n="79" d="100"/>
        </p:scale>
        <p:origin x="20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9T11:21:19.247"/>
    </inkml:context>
    <inkml:brush xml:id="br0">
      <inkml:brushProperty name="width" value="0.035" units="cm"/>
      <inkml:brushProperty name="height" value="0.035" units="cm"/>
      <inkml:brushProperty name="color" value="#849398"/>
    </inkml:brush>
  </inkml:definitions>
  <inkml:trace contextRef="#ctx0" brushRef="#br0">323 327 24575,'0'-8'0,"0"-4"0,0-7 0,0-2 0,0-1 0,0 1 0,0 2 0,-3 3 0,-5 0 0,-4 3 0,-6 0 0,0 4 0,2 3 0,1 3 0,2 3 0,0-1 0,3 4 0,3 5 0,3 9 0,3 14 0,1 9 0,0 2 0,0-1 0,0-6 0,0-1 0,0-3 0,0-2 0,0 1 0,0 1 0,2 4 0,1 0 0,3-3 0,0-14 0,-3-26 0,2-28 0,2-20 0,3 1 0,3 7 0,-1 13 0,0 8 0,-2 5 0,-5 4 0,-2 1 0,-3-1 0,0 0 0,0 2 0,-2 0 0,-4 5 0,0 7 0,0 15 0,3 27 0,3 23 0,0 18 0,0 1 0,0-11 0,0-12 0,0-13 0,0-16 0,0-36 0,0-38 0,0-32 0,0-12 0,1 8 0,2 12 0,0 12 0,1 8 0,-2 9 0,-2 7 0,-2 11 0,-1 14 0,0 21 0,-3 35 0,-2 31 0,2-26 0,-1 2 0,-2 1 0,1 0 0,-9 39 0,1-20 0,4-25 0,2-18 0,1-14 0,-1-18 0,-6-21 0,-5-31 0,-6-28 0,12 33 0,1-1 0,-11-47 0,9 16 0,7 17 0,6 17 0,3 12 0,0 20 0,3 27 0,0 27 0,1 19 0,0-4 0,-2-12 0,3-19 0,2-14 0,1-20 0,1-25 0,2-23 0,-2-13 0,2 5 0,0 17 0,-1 20 0,3 17 0,1 8 0,1 4 0,1 7 0,0 19 0,-2 20 0,-4 12 0,-4 3 0,-3-13 0,-3-19 0,0-24 0,0-29 0,0-21 0,0-9 0,0 2 0,0 15 0,0 28 0,0 32 0,0 29 0,0 14 0,0 10 0,0-4 0,0-12 0,0-13 0,0-27 0,0-33 0,0-33 0,0-27 0,0-4 0,0 18 0,0 29 0,-3 26 0,-4 23 0,-5 18 0,-3 10 0,2 3 0,4-3 0,5-4 0,3-6 0,1-3 0,0-21 0,0-31 0,0-36 0,0-28 0,0-6 0,0 13 0,0 22 0,0 18 0,0 17 0,0 23 0,0 24 0,0 19 0,0 8 0,0-6 0,0-14 0,0-15 0,0-19 0,0-31 0,0-29 0,0-16 0,0 4 0,0 22 0,2 23 0,1 24 0,0 24 0,-1 32 0,-2 24 0,0 11 0,0-6 0,0-21 0,0-20 0,-2-19 0,-7-30 0,-5-33 0,0-22 0,4-10 0,6 21 0,4 29 0,0 28 0,-1 21 0,1 6 0,0 1 0,0-6 0,0-4 0,0-1 0,0-3 0,0-1 0,0-2 0,0 0 0,0 0 0,3-2 0,2 0 0,2 1 0,-1-2 0,-1 1 0,-1-2 0,-1-3 0,1-2 0,0-4 0,2-2 0,3-3 0,2 0 0,2-2 0,3-4 0,1-4 0,-1-2 0,-1-1 0,0 1 0,0 1 0,0 4 0,1 1 0,-1 1 0,-2-2 0,-1 1 0,-3-2 0,0 0 0,0-1 0,-1-1 0,-1 0 0,-1-1 0,-1 0 0,-2 0 0,-1 0 0,-1 1 0,-1 0 0,0 1 0,0-2 0,0-3 0,0 1 0,0 0 0,0-2 0,0 2 0,0-1 0,0 0 0,0 0 0,0 1 0,0 0 0,0-1 0,0 0 0,0-2 0,0 1 0,0 2 0,0 1 0,0 0 0,0 1 0,0-2 0,0 1 0,0-3 0,0 0 0,-2 2 0,-1 0 0,-4 2 0,-2 1 0,0-1 0,-3 1 0,-1 1 0,-4 2 0,0 4 0,2 2 0,0 1 0,0 0 0,-1 0 0,1 0 0,1 0 0,-2 0 0,-3 0 0,0 0 0,5 0 0,4 3 0,3 2 0,4 7 0,2 6 0,1 4 0,0 4 0,0 3 0,0 5 0,0 5 0,0-2 0,0-4 0,0-4 0,0-5 0,0-2 0,1-7 0,4-4 0,2-4 0,7-2 0,4-1 0,4-1 0,2-3 0,0 0 0,0 0 0,-2 0 0,-4 0 0,-3-2 0,-4-5 0,-1-9 0,-2-8 0,-1-3 0,1 2 0,-2 4 0,0 4 0,-4 0 0,-2-1 0,0-2 0,0-2 0,0 1 0,-2 4 0,-3 7 0,-5 6 0,-3 2 0,-5 2 0,-1 0 0,-1 4 0,1 11 0,3 13 0,2 16 0,5 7 0,3 2 0,4-1 0,2-8 0,0-4 0,0-8 0,0-4 0,0-10 0,3-14 0,0-18 0,1-23 0,2-19 0,-2-15 0,0-4 0,-1 5 0,-3 8 0,-3 12 0,-6 11 0,-4 11 0,-3 14 0,0 8 0,2 22 0,0 16 0,1 12 0,-1 8 0,3-5 0,5-4 0,3-2 0,3-7 0,2-10 0,1-12 0,0-16 0,-1-15 0,-2-9 0,0-7 0,0 0 0,0 4 0,-2 8 0,-1 12 0,0 19 0,1 18 0,1 21 0,4 10 0,5-1 0,6-5 0,3-15 0,-2-14 0,-3-13 0,-5-16 0,-3-23 0,-2-24 0,-1-19 0,-1-6 0,-3 10 0,-7 19 0,-5 17 0,-3 12 0,4 10 0,6 18 0,6 20 0,5 24 0,5 16 0,6-1 0,2-6 0,-1-12 0,-3-12 0,-4-19 0,1-20 0,0-29 0,1-24 0,1-10 0,-1-3 0,-2 15 0,1 14 0,-3 12 0,-3 10 0,-2 9 0,-1 17 0,0 16 0,0 17 0,0 5 0,2-4 0,3-5 0,4-8 0,2-2 0,-1-11 0,-4-11 0,-7-16 0,-10-12 0,-4-5 0,-4 2 0,3 9 0,6 10 0,4 11 0,3 16 0,3 11 0,0 12 0,2 1 0,1-2 0,1-6 0,-2-15 0,-2-27 0,-3-32 0,-1-29 0,0-17 0,1-1 0,3 9 0,0 14 0,0 17 0,-3 20 0,-3 13 0,-6 8 0,-4 15 0,-1 24 0,2 23 0,5 23 0,4 0 0,5-12 0,1-12 0,0-16 0,0-11 0,-4-9 0,-6-18 0,-5-22 0,-4-21 0,4-12 0,6 5 0,5 16 0,4 22 0,0 17 0,1 12 0,2 7 0,0-1 0,0-12 0,-2-23 0,-1-28 0,0-24 0,0-11 0,0 7 0,0 14 0,0 15 0,0 13 0,0 12 0,0 21 0,0 23 0,0 17 0,0 5 0,0-7 0,0-13 0,2-13 0,2-12 0,1-19 0,7-17 0,5-12 0,1-1 0,1 12 0,-4 14 0,-5 10 0,-2 6 0,-4 7 0,-2 6 0,2 5 0,0 0 0,3-1 0,2-3 0,3-5 0,2-2 0,1-1 0,1 3 0,0 4 0,0 4 0,0 2 0,-2 3 0,-4-2 0,-4 2 0,-5-6 0,-6-5 0,-6-9 0,-4-19 0,-1-20 0,2-17 0,7-2 0,4 10 0,3 14 0,1 12 0,4 6 0,2 4 0,3 5 0,-2 3 0,-1 9 0,-4 14 0,-1 12 0,-2 9 0,0-2 0,1-4 0,2-5 0,0-14 0,0-14 0,-2-21 0,-1-20 0,0-7 0,0 0 0,0 5 0,0 12 0,0 3 0,-4 1 0,-3 4 0,-2 8 0,1 22 0,3 27 0,4 18 0,1 8 0,0-9 0,0-14 0,0-17 0,0-23 0,0-24 0,-4-30 0,0-17 0,0-3 0,1 7 0,1 22 0,-1 24 0,0 30 0,0 23 0,1 17 0,-2 0 0,-2-9 0,-3-9 0,0-15 0,-3-10 0,1-21 0,1-22 0,0-25 0,0-14 0,2 4 0,0 17 0,0 21 0,1 17 0,-1 22 0,-1 20 0,2 25 0,2 17 0,2-1 0,3-5 0,0-15 0,0-9 0,0-19 0,0-29 0,0-36 0,0-33 0,0-7 0,0 6 0,0 29 0,0 44 0,0 37 0,0 31 0,0 10 0,0-11 0,0-12 0,0-15 0,-3-17 0,-5-23 0,-5-28 0,-7-18 0,9 14 0,2 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9T11:21:24.979"/>
    </inkml:context>
    <inkml:brush xml:id="br0">
      <inkml:brushProperty name="width" value="0.035" units="cm"/>
      <inkml:brushProperty name="height" value="0.035" units="cm"/>
      <inkml:brushProperty name="color" value="#849398"/>
    </inkml:brush>
  </inkml:definitions>
  <inkml:trace contextRef="#ctx0" brushRef="#br0">54 377 24575,'0'-13'0,"0"1"0,0-4 0,0 2 0,0-1 0,0 3 0,0 0 0,0-2 0,0 2 0,0-2 0,0 2 0,0 2 0,0-1 0,0-1 0,0-1 0,0 1 0,0 0 0,0 1 0,0 1 0,0-2 0,0 1 0,0 0 0,0 0 0,0 2 0,0 0 0,0-1 0,0-2 0,0 1 0,2 1 0,3 1 0,3 2 0,3 0 0,0 1 0,0 3 0,-2 1 0,0 2 0,0 0 0,4 0 0,-1 0 0,0 0 0,0 0 0,-3 0 0,1 0 0,2 3 0,-1 0 0,-1 2 0,-4 2 0,-1-2 0,-2 3 0,1 0 0,0 0 0,-1 3 0,3 2 0,-1 0 0,-1 1 0,-2-1 0,-2-1 0,0-2 0,3-1 0,0 0 0,0 3 0,0-4 0,-3-7 0,-3-7 0,-3-7 0,-4-1 0,-4 0 0,-3-1 0,-1-1 0,1 1 0,1 3 0,4 4 0,-1 2 0,0 0 0,0 1 0,1 1 0,-2 2 0,1 1 0,0 1 0,1-1 0,0 1 0,-1 0 0,0 0 0,1 0 0,2 2 0,4 2 0,4 2 0,3 3 0,1 0 0,4 1 0,2 1 0,3 2 0,0-1 0,-1 1 0,-2-1 0,-2-3 0,-1 1 0,-2-1 0,1 2 0,-3 1 0,-1-1 0,3 2 0,0-1 0,2 0 0,1 0 0,-4-6 0,1-1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D6BEC-12DE-DF43-6770-39BB55C2C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A1A14-77C2-F128-8B32-84960D39F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5DF83-3E87-6EFA-CFCB-44F345CC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41754-7BF6-E917-A9CC-001E808D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31CAD-0516-C189-4747-5C1AE7FB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5768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4C0B-9975-E5B6-F64A-D5B5DDD7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21D2D-197E-CB63-2AC0-D38E55CF3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57C7F-5889-7E8E-EFBB-6343ED5FB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7B8C2-EE38-3C77-6159-9C2587DE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BB2F3-3F9B-5677-D29A-60568275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4696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71972-7AE5-58A8-AF3D-FFEBA9604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3A5FE-EC68-BAD5-A7EB-3BD8B93FE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43C11-ECBF-D10D-43AC-9DCB4A67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1C683-E218-1186-CE40-42CF1F65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1B250-9586-8BC8-5906-231FAC96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3301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EAB5-505B-19E9-FB34-116334AF4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3F507-066B-BDA2-6CE5-308DBB871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ECD4F-BC28-6ED0-7DFB-85E6F6F1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B54E6-ADBB-E8F3-18A0-4EBD9B323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697D0-9772-39D4-CA57-F3289F09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720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4B51-1E52-D9D3-DE27-1BD96132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FE3EB-C468-AF94-FC71-91C8974E3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335D0-7A5F-0DDF-2BEC-014138A0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9D281-2292-F7D4-42E4-54710641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BA266-ED36-79D8-1A68-B79B217C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223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CCF4-0511-2F1C-47ED-9E4583883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2425-8881-C303-21B4-85FEE8410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35AC-8BE9-D9EF-AAD2-5F723848D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BE1BD-D0C5-1581-A49B-ADFBC309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2D480-E746-1197-D618-9644944D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95E96-3D36-BED1-2C4E-8B5693C4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1444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8A66-92C0-45A1-2EE6-9EA51C91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C4F68-32B6-FCDC-9A27-6D8DCA637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DE5E9-CF4A-7369-42EF-B55F40BD4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87E503-0BF3-2D29-B952-FEFFFF4E4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18134-FD17-2765-5F58-8DC0C5ACA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C47A9-D422-1684-EC67-93E6E34B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AF12E3-0C7A-2A01-6258-6DA8B0A3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8335D7-CC7C-8051-B622-78E27B5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804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5FCBD-B6D8-5715-BEEA-2DA362D7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80F88-F473-D082-1D00-7116505C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3B6A6-7118-1A85-A1E7-FD1C99213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1CFD8A-99EE-BF49-92C4-43488D95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618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A1B699-02EF-F8C8-5F35-EA0405AE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67B0D-68B2-B996-8481-3E069482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3C509-FA4F-F81E-73E4-F0834FD3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2241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1850E-4271-A082-BB23-ECD0B405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547CC-0A0F-81E1-3D32-C9AF655F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C69C5-9E48-EF34-FF88-CC546E8BB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25DA8-9977-7881-2F4D-73F20CD4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F5151-D56E-B3C2-AAB4-2CFC9838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940CC-E888-9DF9-2942-6C35CE80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9834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4B8A-2DEC-C7D8-FF18-BC2203E2A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5B8F9-FB97-71A2-5715-C9C5A497E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BEDB2A-336C-EECC-0B9D-A466ABA72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02369-5A6F-B1B1-CE80-1D403F2D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4510A-1271-7358-99E8-888F5F58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70D53-DBE2-BB76-A49E-A2FE5740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223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26A9C3-68EF-EB46-573C-4DE17381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42E94-40BF-9322-1FE4-870A526A2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C4A41-4C6F-D43D-6275-94B3D23A4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B66FA5-700A-E94B-92BF-224964AF1800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9F08A-1248-337B-E943-03BA80BE5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32B2-19B7-9561-0653-566975AC2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396BE-3FF0-BF42-B412-76C47480F2A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400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DE6D3C-980B-9141-085D-54B77E28E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WISE project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9436A06-80F5-B114-2114-DFF18176E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339" y="4636008"/>
            <a:ext cx="3734014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/>
              <a:t>Carried out by 8x1000 &amp; KISEDET</a:t>
            </a:r>
          </a:p>
        </p:txBody>
      </p:sp>
      <p:sp>
        <p:nvSpPr>
          <p:cNvPr id="2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F318D5-8B98-16BD-11C6-42C8024DB6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736" b="129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5F6DFA-69A4-65A6-EA12-D491C6B35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" y="5994400"/>
            <a:ext cx="2336800" cy="8636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DDEA29A-9738-79CA-8D17-DCE73361CC99}"/>
                  </a:ext>
                </a:extLst>
              </p14:cNvPr>
              <p14:cNvContentPartPr/>
              <p14:nvPr/>
            </p14:nvContentPartPr>
            <p14:xfrm>
              <a:off x="8690297" y="3748629"/>
              <a:ext cx="144360" cy="2563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DDEA29A-9738-79CA-8D17-DCE73361CC9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84177" y="3742509"/>
                <a:ext cx="15660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478E52-FCFF-F426-4400-71D73B1E7088}"/>
                  </a:ext>
                </a:extLst>
              </p14:cNvPr>
              <p14:cNvContentPartPr/>
              <p14:nvPr/>
            </p14:nvContentPartPr>
            <p14:xfrm>
              <a:off x="8684897" y="3756549"/>
              <a:ext cx="102600" cy="1357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478E52-FCFF-F426-4400-71D73B1E708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78777" y="3750429"/>
                <a:ext cx="114840" cy="14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0473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347E2-182F-9D2E-598C-75402354C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T">
                <a:solidFill>
                  <a:srgbClr val="FFFFFF"/>
                </a:solidFill>
              </a:rPr>
              <a:t>                     WISE project introduction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7E530BE-4320-5837-0702-3BFC5F0D1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T" sz="2600" dirty="0"/>
              <a:t> </a:t>
            </a:r>
            <a:r>
              <a:rPr lang="en-IT" sz="2600" b="1" dirty="0"/>
              <a:t>Duration of the project: </a:t>
            </a:r>
            <a:r>
              <a:rPr lang="en-IT" sz="2600" dirty="0"/>
              <a:t>12 months</a:t>
            </a:r>
          </a:p>
          <a:p>
            <a:pPr marL="0" indent="0">
              <a:buNone/>
            </a:pPr>
            <a:endParaRPr lang="en-IT" sz="2600" dirty="0"/>
          </a:p>
          <a:p>
            <a:pPr marL="0" indent="0">
              <a:buNone/>
            </a:pPr>
            <a:r>
              <a:rPr lang="en-IT" sz="2600" dirty="0"/>
              <a:t> </a:t>
            </a:r>
            <a:r>
              <a:rPr lang="en-IT" sz="2600" b="1" dirty="0"/>
              <a:t>City of implementation: </a:t>
            </a:r>
            <a:r>
              <a:rPr lang="en-IT" sz="2600" dirty="0"/>
              <a:t>Dodoma, Tanzania</a:t>
            </a:r>
          </a:p>
          <a:p>
            <a:pPr marL="0" indent="0">
              <a:buNone/>
            </a:pPr>
            <a:endParaRPr lang="en-IT" sz="2600" dirty="0"/>
          </a:p>
          <a:p>
            <a:pPr marL="0" indent="0">
              <a:buNone/>
            </a:pPr>
            <a:r>
              <a:rPr lang="en-IT" sz="2600" dirty="0"/>
              <a:t> </a:t>
            </a:r>
            <a:r>
              <a:rPr lang="en-IT" sz="2600" b="1" dirty="0"/>
              <a:t>Field of action</a:t>
            </a:r>
            <a:r>
              <a:rPr lang="en-IT" sz="2600" dirty="0"/>
              <a:t>: protection of children</a:t>
            </a:r>
          </a:p>
          <a:p>
            <a:pPr marL="0" indent="0">
              <a:buNone/>
            </a:pPr>
            <a:endParaRPr lang="en-IT" sz="2600" dirty="0"/>
          </a:p>
          <a:p>
            <a:pPr marL="0" indent="0">
              <a:buNone/>
            </a:pPr>
            <a:r>
              <a:rPr lang="en-IT" sz="2600" dirty="0"/>
              <a:t> </a:t>
            </a:r>
            <a:r>
              <a:rPr lang="en-IT" sz="2600" b="1" dirty="0"/>
              <a:t>Beneficiaries: </a:t>
            </a:r>
            <a:r>
              <a:rPr lang="en-GB" sz="2600" dirty="0"/>
              <a:t>40 children aged 4-14 years old (25 living inside </a:t>
            </a:r>
            <a:r>
              <a:rPr lang="en-GB" sz="2600" dirty="0" err="1"/>
              <a:t>Shukurani</a:t>
            </a:r>
            <a:r>
              <a:rPr lang="en-GB" sz="2600" dirty="0"/>
              <a:t> short-term shelter and 15 attending KISEDET's daily drop-in centre); 40 families composed of at least one children's relative (25 living inside the Region of Dodoma and 15 living outside the Region)</a:t>
            </a:r>
            <a:endParaRPr lang="en-IT" sz="2600" dirty="0"/>
          </a:p>
        </p:txBody>
      </p:sp>
    </p:spTree>
    <p:extLst>
      <p:ext uri="{BB962C8B-B14F-4D97-AF65-F5344CB8AC3E}">
        <p14:creationId xmlns:p14="http://schemas.microsoft.com/office/powerpoint/2010/main" val="177890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16FCB-7075-40AC-77C1-B1FB5F566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IT" sz="5400"/>
              <a:t>WISE’s main goals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9828C-264F-9B39-F46C-9A903B416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GB" sz="2200" dirty="0"/>
              <a:t>to provide psychological counselling to the children who were living and working on the streets and who were victims of forced labour or abuses, to ensure their psychological wellbeing;</a:t>
            </a:r>
          </a:p>
          <a:p>
            <a:r>
              <a:rPr lang="en-GB" sz="2200" dirty="0"/>
              <a:t>to trace and train children's families through visits held by a professional social worker: these visits are aimed at the sensibilisation of relatives and caregivers, with the final goal of limiting the causes that push children out of their homes; </a:t>
            </a:r>
          </a:p>
          <a:p>
            <a:r>
              <a:rPr lang="en-GB" sz="2200" dirty="0"/>
              <a:t>to reunify children with families while also providing economic support for school uniforms and health insurance.</a:t>
            </a:r>
            <a:endParaRPr lang="en-IT" sz="2200" dirty="0"/>
          </a:p>
        </p:txBody>
      </p:sp>
    </p:spTree>
    <p:extLst>
      <p:ext uri="{BB962C8B-B14F-4D97-AF65-F5344CB8AC3E}">
        <p14:creationId xmlns:p14="http://schemas.microsoft.com/office/powerpoint/2010/main" val="376127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1C8D38-8CB4-A968-4CD1-D21BC33A2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100" b="0" i="0" u="none" strike="noStrike" dirty="0">
                <a:solidFill>
                  <a:srgbClr val="FFFFFF"/>
                </a:solidFill>
                <a:effectLst/>
                <a:latin typeface="-webkit-standard"/>
              </a:rPr>
              <a:t>Child Reunification &amp; Reintegration </a:t>
            </a:r>
            <a:r>
              <a:rPr lang="en-GB" sz="2800" b="0" i="0" u="none" strike="noStrike" dirty="0">
                <a:solidFill>
                  <a:srgbClr val="FFFFFF"/>
                </a:solidFill>
                <a:effectLst/>
                <a:latin typeface="-webkit-standard"/>
              </a:rPr>
              <a:t>(December 2024 report)</a:t>
            </a:r>
            <a:br>
              <a:rPr lang="en-GB" sz="2800" b="0" i="0" u="none" strike="noStrike" dirty="0">
                <a:solidFill>
                  <a:srgbClr val="FFFFFF"/>
                </a:solidFill>
                <a:effectLst/>
                <a:latin typeface="-webkit-standard"/>
              </a:rPr>
            </a:br>
            <a:endParaRPr lang="en-IT" sz="2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7DEB7-7A94-6E1D-A2DA-85E538D8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38843"/>
            <a:ext cx="7186527" cy="4813446"/>
          </a:xfrm>
        </p:spPr>
        <p:txBody>
          <a:bodyPr anchor="ctr">
            <a:normAutofit fontScale="85000" lnSpcReduction="10000"/>
          </a:bodyPr>
          <a:lstStyle/>
          <a:p>
            <a:r>
              <a:rPr lang="en-GB" sz="1800" b="1" i="0" u="none" strike="noStrike" dirty="0">
                <a:effectLst/>
              </a:rPr>
              <a:t>Reunification Process</a:t>
            </a:r>
            <a:r>
              <a:rPr lang="en-GB" sz="1800" b="0" i="0" u="none" strike="noStrike" dirty="0">
                <a:effectLst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</a:rPr>
              <a:t>Local and long-distance reunifications, supported by government authorities at grassroots levels (</a:t>
            </a:r>
            <a:r>
              <a:rPr lang="en-GB" sz="1800" b="0" i="0" u="none" strike="noStrike" dirty="0" err="1">
                <a:effectLst/>
              </a:rPr>
              <a:t>Mtaa</a:t>
            </a:r>
            <a:r>
              <a:rPr lang="en-GB" sz="1800" b="0" i="0" u="none" strike="noStrike" dirty="0">
                <a:effectLst/>
              </a:rPr>
              <a:t> Executive Officer, Chairperson, and Ward Social Welfare Officers).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</a:rPr>
              <a:t>Core services included school enrolment and reenrolment, as well as vocational training.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b="1" dirty="0"/>
              <a:t>Total Reunifications</a:t>
            </a:r>
            <a:r>
              <a:rPr lang="en-GB" sz="1800" dirty="0"/>
              <a:t>: 32 children reunited with safe families (local &amp; long-distance).</a:t>
            </a:r>
          </a:p>
          <a:p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1" i="0" u="none" strike="noStrike" dirty="0">
                <a:effectLst/>
              </a:rPr>
              <a:t>Education &amp; Vocational Training</a:t>
            </a:r>
            <a:r>
              <a:rPr lang="en-GB" sz="1800" b="0" i="0" u="none" strike="noStrike" dirty="0">
                <a:effectLst/>
                <a:latin typeface="-webkit-standard"/>
              </a:rPr>
              <a:t>:</a:t>
            </a:r>
            <a:r>
              <a:rPr lang="en-GB" sz="1800" b="0" i="0" u="none" strike="noStrike" dirty="0">
                <a:effectLst/>
              </a:rPr>
              <a:t>30 children re-enrolled in formal schools (1 in secondary, 29 in primary) 2 children enrolled in vocational </a:t>
            </a:r>
            <a:r>
              <a:rPr lang="en-GB" sz="1900" b="0" i="0" u="none" strike="noStrike" dirty="0">
                <a:effectLst/>
              </a:rPr>
              <a:t>training</a:t>
            </a:r>
            <a:r>
              <a:rPr lang="en-GB" sz="1800" b="0" i="0" u="none" strike="noStrike" dirty="0">
                <a:effectLst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b="0" i="0" u="none" strike="noStrike" dirty="0">
              <a:effectLst/>
              <a:latin typeface="Abadi" panose="020B06040201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1" i="0" u="none" strike="noStrike" dirty="0">
                <a:effectLst/>
              </a:rPr>
              <a:t>Key Stakeholders</a:t>
            </a:r>
            <a:r>
              <a:rPr lang="en-GB" sz="1800" b="0" i="0" u="none" strike="noStrike" dirty="0">
                <a:effectLst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</a:rPr>
              <a:t>Government authorities (</a:t>
            </a:r>
            <a:r>
              <a:rPr lang="en-GB" sz="1800" b="0" i="0" u="none" strike="noStrike" dirty="0" err="1">
                <a:effectLst/>
              </a:rPr>
              <a:t>Mtaa</a:t>
            </a:r>
            <a:r>
              <a:rPr lang="en-GB" sz="1800" b="0" i="0" u="none" strike="noStrike" dirty="0">
                <a:effectLst/>
              </a:rPr>
              <a:t> Executive Officer, Chairperson, Ward Social Welfare Officers).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</a:rPr>
              <a:t>NGOs: </a:t>
            </a:r>
            <a:r>
              <a:rPr lang="en-GB" sz="1800" b="1" i="0" u="none" strike="noStrike" dirty="0">
                <a:effectLst/>
              </a:rPr>
              <a:t>Safina Street Network &amp; Upendo </a:t>
            </a:r>
            <a:r>
              <a:rPr lang="en-GB" sz="1800" b="1" i="0" u="none" strike="noStrike" dirty="0" err="1">
                <a:effectLst/>
              </a:rPr>
              <a:t>Daima</a:t>
            </a:r>
            <a:r>
              <a:rPr lang="en-GB" sz="1800" b="0" i="0" u="none" strike="noStrike" dirty="0">
                <a:effectLst/>
              </a:rPr>
              <a:t>.</a:t>
            </a:r>
          </a:p>
          <a:p>
            <a:pPr marL="0" indent="0">
              <a:buNone/>
            </a:pPr>
            <a:br>
              <a:rPr lang="en-GB" sz="1000" dirty="0"/>
            </a:br>
            <a:endParaRPr lang="en-IT" sz="1000" dirty="0"/>
          </a:p>
        </p:txBody>
      </p:sp>
      <p:pic>
        <p:nvPicPr>
          <p:cNvPr id="5" name="Picture 4" descr="A black and orange text&#10;&#10;Description automatically generated">
            <a:extLst>
              <a:ext uri="{FF2B5EF4-FFF2-40B4-BE49-F238E27FC236}">
                <a16:creationId xmlns:a16="http://schemas.microsoft.com/office/drawing/2014/main" id="{01227DFD-8E6B-1451-0303-2966AEF43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441" y="5921144"/>
            <a:ext cx="1370549" cy="913699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4391257-AD64-3DEC-A1F5-05CE88E76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3506" y="5985046"/>
            <a:ext cx="2336800" cy="863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D8AA30-F66D-0E20-B41C-FF2A881A420B}"/>
              </a:ext>
            </a:extLst>
          </p:cNvPr>
          <p:cNvSpPr txBox="1"/>
          <p:nvPr/>
        </p:nvSpPr>
        <p:spPr>
          <a:xfrm>
            <a:off x="1437610" y="6465511"/>
            <a:ext cx="3105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WISE was a project funded by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C4522D-394A-08B7-044F-2388D6A1ABC0}"/>
              </a:ext>
            </a:extLst>
          </p:cNvPr>
          <p:cNvSpPr txBox="1"/>
          <p:nvPr/>
        </p:nvSpPr>
        <p:spPr>
          <a:xfrm>
            <a:off x="6300012" y="6469959"/>
            <a:ext cx="222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and implemented by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48866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307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-webkit-standard</vt:lpstr>
      <vt:lpstr>Abadi</vt:lpstr>
      <vt:lpstr>Aptos</vt:lpstr>
      <vt:lpstr>Aptos Display</vt:lpstr>
      <vt:lpstr>Arial</vt:lpstr>
      <vt:lpstr>Office Theme</vt:lpstr>
      <vt:lpstr>WISE project</vt:lpstr>
      <vt:lpstr>                     WISE project introduction</vt:lpstr>
      <vt:lpstr>WISE’s main goals</vt:lpstr>
      <vt:lpstr>Child Reunification &amp; Reintegration (December 2024 report)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 Scudiero</dc:creator>
  <cp:lastModifiedBy>Luca Scudiero</cp:lastModifiedBy>
  <cp:revision>4</cp:revision>
  <dcterms:created xsi:type="dcterms:W3CDTF">2025-01-29T07:50:56Z</dcterms:created>
  <dcterms:modified xsi:type="dcterms:W3CDTF">2025-01-29T11:21:32Z</dcterms:modified>
</cp:coreProperties>
</file>