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8"/>
    <p:restoredTop sz="94682"/>
  </p:normalViewPr>
  <p:slideViewPr>
    <p:cSldViewPr snapToGrid="0">
      <p:cViewPr varScale="1">
        <p:scale>
          <a:sx n="119" d="100"/>
          <a:sy n="119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9T11:23:56.570"/>
    </inkml:context>
    <inkml:brush xml:id="br0">
      <inkml:brushProperty name="width" value="0.035" units="cm"/>
      <inkml:brushProperty name="height" value="0.035" units="cm"/>
      <inkml:brushProperty name="color" value="#849398"/>
    </inkml:brush>
  </inkml:definitions>
  <inkml:trace contextRef="#ctx0" brushRef="#br0">481 134 24575,'0'-10'0,"0"-3"0,0-7 0,0-2 0,0-1 0,0 3 0,-2 6 0,-7 6 0,-6 5 0,-8 12 0,-3 15 0,1 15 0,0 14 0,7 3 0,3 1 0,6-8 0,4-9 0,2-9 0,2-8 0,1-2 0,0-1 0,-1-6 0,-2-4 0,-2-10 0,1-19 0,1-22 0,2-27 0,0-14 0,2 1 0,2 15 0,4 22 0,2 17 0,2 16 0,-2 11 0,-5 16 0,-2 20 0,-1 22 0,-4 15 0,-3 7 0,-3-9 0,0-11 0,4-13 0,3-14 0,2-5 0,0-6 0,0-5 0,0-2 0,0-11 0,0-17 0,0-22 0,1-23 0,4-13 0,2 0 0,1 5 0,-1 15 0,-3 17 0,-3 20 0,-1 28 0,-3 25 0,-2 21 0,-1 5 0,0 1 0,3-8 0,3-9 0,0-6 0,0-12 0,0-5 0,0-5 0,0-10 0,0-15 0,0-18 0,2-14 0,6-7 0,3-1 0,4-4 0,-2-7 0,-5 1 0,-3 2 0,-3 11 0,-4 12 0,-5 11 0,-2 10 0,-4 5 0,-1 2 0,1 7 0,-3 10 0,2 12 0,-1 14 0,1 4 0,4-1 0,3-6 0,3-10 0,2-4 0,2-4 0,0-3 0,0 0 0,0-2 0,2-3 0,2-3 0,1-7 0,1-18 0,2-18 0,2-21 0,4-14 0,1-5 0,0-1 0,-4 9 0,-5 11 0,-4 16 0,-2 12 0,-2 9 0,-2 6 0,-4 6 0,-6 4 0,-8 1 0,-8-1 0,-7 1 0,-2 0 0,3 0 0,6 0 0,9 2 0,9 3 0,7 6 0,5 10 0,4 6 0,5 8 0,5 3 0,3-2 0,-2 0 0,0-6 0,-4-5 0,-1-4 0,-1-6 0,1-1 0,0-3 0,2 1 0,-1 1 0,-3-1 0,-1 1 0,-3-2 0,-2 1 0,0-3 0,0 0 0,3-2 0,1-5 0,2-2 0,2-4 0,2-5 0,2-5 0,3-3 0,1-3 0,-1 1 0,0-1 0,-2 0 0,-1 0 0,1-3 0,-2 0 0,-2 0 0,-1 1 0,-1 2 0,-1 0 0,2-2 0,-1-2 0,-1 1 0,-1 3 0,-2 3 0,-3 1 0,1 3 0,-5 2 0,-5 3 0,-3 3 0,-5 2 0,-5 1 0,-4 2 0,-2 0 0,4 0 0,5 0 0,4 0 0,3 0 0,-2 4 0,-3 8 0,-1 10 0,-2 9 0,0 2 0,2-1 0,2-3 0,2-3 0,3-3 0,2-1 0,2-4 0,2-1 0,2 0 0,1 1 0,0 1 0,0 2 0,0 1 0,2 4 0,1 0 0,4-1 0,0-3 0,1-3 0,-2 1 0,-3-3 0,1-5 0,-1-5 0,3-5 0,4-1 0,4-5 0,3-5 0,3-8 0,0-7 0,2-2 0,2 0 0,1 6 0,1 4 0,-2 4 0,-4 2 0,-4-1 0,-5 1 0,-3-3 0,-3 1 0,0-3 0,-1-2 0,1-2 0,1 0 0,-2 1 0,1 1 0,-2-1 0,-2 0 0,-1-2 0,0 2 0,0 1 0,0 0 0,0 2 0,-3 0 0,-2 2 0,-5 1 0,-3 1 0,-2 2 0,1 1 0,-1 3 0,-1 1 0,2 2 0,-4 2 0,-2 0 0,-7 0 0,-2 0 0,1 0 0,5 0 0,6 0 0,4 0 0,0 0 0,-1 3 0,1 3 0,2 4 0,3 4 0,4 2 0,2 1 0,2 3 0,0-1 0,0 3 0,0 2 0,0 2 0,0 2 0,0 2 0,0-2 0,0 4 0,0-1 0,2-3 0,5 1 0,4-4 0,1-1 0,-1-2 0,-2-2 0,0 0 0,-2-3 0,0-3 0,1-5 0,0-4 0,4-2 0,4-2 0,7-1 0,7-4 0,4-3 0,3-3 0,-6 0 0,-5 2 0,-4 0 0,-4-2 0,-4-3 0,-5-4 0,-4-3 0,-1-4 0,0-3 0,-1-1 0,-1-2 0,-2-2 0,0-3 0,0-1 0,0 1 0,0 3 0,0 7 0,-1 3 0,-4 5 0,-10 1 0,-12 1 0,-9 2 0,-7 2 0,2 2 0,2 4 0,3 3 0,1 1 0,0 1 0,-3 0 0,-1 0 0,-1 0 0,3 0 0,4 2 0,4 4 0,8 6 0,6 5 0,8 8 0,4 4 0,3 5 0,1 4 0,5 0 0,5 0 0,9 1 0,4 0 0,1-3 0,-2-3 0,-2-7 0,-1-4 0,-1-7 0,1-5 0,0-6 0,1-4 0,3 0 0,4 0 0,3 0 0,-1 0 0,-3 0 0,-4 0 0,-3 0 0,0 0 0,-3 0 0,0 0 0,-1-5 0,-3-4 0,0-4 0,-2-7 0,-4-4 0,-1-8 0,-4-6 0,-2-3 0,0 0 0,0 3 0,-1 3 0,-6 4 0,-9 3 0,-12 3 0,-7 4 0,-3 5 0,0 2 0,5 6 0,7 3 0,9 6 0,8 8 0,4 12 0,3 14 0,2 9 0,0 6 0,0 2 0,0-6 0,1-2 0,4-8 0,4-2 0,4-5 0,1-5 0,-1-8 0,1-9 0,4-15 0,6-13 0,7-10 0,4-7 0,-2 2 0,-5 1 0,-10 2 0,-9-3 0,-11-1 0,-20 1 0,-16 1 0,-17 8 0,-2 6 0,9 9 0,8 6 0,10 4 0,6 2 0,7 0 0,6 3 0,4 3 0,4 6 0,1 4 0,2 4 0,0 6 0,0 0 0,0 3 0,1-1 0,5 1 0,5-1 0,5-3 0,4-4 0,0-6 0,-1-2 0,1-5 0,-3-3 0,-4-6 0,-7-13 0,-4-23 0,-2-22 0,1-9 0,-3-2 0,-1 15 0,-2 11 0,-3 9 0,2 14 0,0 10 0,1 17 0,3 20 0,1 16 0,1 9 0,0-1 0,0-12 0,0-8 0,1-8 0,6-8 0,8-4 0,7-5 0,2-2 0,-2 0 0,-8-1 0,-7 0 0,-14-2 0,-15 0 0,-7 0 0,-2 0 0,5 0 0,9 2 0,8 1 0,3-4 0,-1-13 0,-8-18 0,-8-17 0,-1-2 0,1 11 0,7 18 0,7 21 0,4 14 0,5 10 0,5 7 0,6 1 0,4 0 0,3-3 0,-3-3 0,-2-2 0,-3-5 0,-4-5 0,-3-6 0,-5-5 0,-1-2 0,1 0 0,6 0 0,5 0 0,3 0 0,1 0 0,-3 0 0,0 0 0,-2-1 0,-2-3 0,-3-2 0,-1-4 0,-2 5 0,0-1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9T11:24:08.319"/>
    </inkml:context>
    <inkml:brush xml:id="br0">
      <inkml:brushProperty name="width" value="0.035" units="cm"/>
      <inkml:brushProperty name="height" value="0.035" units="cm"/>
      <inkml:brushProperty name="color" value="#849398"/>
    </inkml:brush>
  </inkml:definitions>
  <inkml:trace contextRef="#ctx0" brushRef="#br0">0 1 24575,'3'2'0,"-1"0"0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38B7E-EC82-4041-9931-DEF3654B79C8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24FA8-89F9-2648-8716-8CAF88E86921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77410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24FA8-89F9-2648-8716-8CAF88E86921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9947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38C16-802C-59D2-8EAD-9D12CC9D0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B4160E-8FF6-22C8-F7E7-A68835D6F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67BFD-CD87-36CF-A5AF-77B00CBA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B4335-D14D-1FC5-BA06-4FF594130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18553-16B9-6FD4-A9E1-700AE28D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8391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078B-2627-13B5-FD3F-AE2F5D61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0A52C-3761-B81D-68A0-E53BBEB40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C05CF-649F-B0A9-B320-8A54A62B5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8B641-FAFE-C59F-0C00-D95423E22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E331F-B5FF-3C74-4D7E-A8DD4A9F0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5264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5E7B82-D568-FC88-1694-EEBB15C05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B85E3-1F23-1277-4659-AB5BEA48C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D235A-F8C1-3F21-704E-45EF2095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D00AB-5944-62BC-F5BA-62D0B6F55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4656E-669F-5A12-E2C1-9089E7871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689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8EB8-E8AC-410F-D0A3-78950BB8E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3658D-C242-93A4-EA29-F577ED749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97BF9-C90D-C90B-F9B2-C058E331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9052D-A38E-6AB4-C054-213A86ADC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64EFE-5440-65AD-FDEF-3F3AC271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1990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FA32F-9456-A27F-8415-DC1277B37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4BE7F-79FA-C135-C4A1-0E17A2653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FC564-9EEB-E29A-8902-CE075DCEE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4C2E0-EAA5-6653-7668-ECF663D7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3574D-B53B-1EB9-8601-EF834B416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1431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0FD93-5C99-C631-0115-3BE3B4BA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F88A0-9D6A-B54F-7006-8B4F67758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C7CC3-C75F-62C3-50B3-02FE8D34B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46EED-BE0B-19CC-D710-F5B9BB91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8DC74-8D3F-8CAA-E9B5-B817C7F6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CCA7E-D595-67CA-4FC4-3CA2C1F3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170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BA976-753C-9BA4-E219-0B8FA5EA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F5ABB-436A-D3C7-B0BA-A413AAFC7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C8AB1-B997-FA34-065A-3FE53715D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A0A3A6-A1B4-044A-54A1-490EDF1E1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235D7-F29F-C94B-901C-6EEDEDCB0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91101-2EFF-6F6B-AE1F-8C58671E6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3CB7F-2ADB-4588-08C2-99092934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C86857-8899-49AC-E227-5DF3D971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7927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17546-5449-B32F-74F3-882F12A7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179DE6-3ABA-866E-24CB-20BFD632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C2EC6-6613-62BF-70D6-CCA1F56CD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DB5AA-50EA-B64C-F5FF-4FD14666C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1387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A37EE-0C13-EB51-8A0D-354772EE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478DA-1D55-AA70-6F1E-3BF9FDFB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67231-C3A5-AD75-59B5-71F32D83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6767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69C51-CC24-1E7A-B164-605CB4D8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361DD-89D8-6ACB-32A3-F15E67D8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58E45E-D881-623E-8930-0034310A4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B4814-DD03-71EC-B6E3-9E158ADB8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5BE42-C53B-C5D1-6862-79E10353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F3716-560A-7EA4-9E99-A2EC0445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5756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CBD0-F532-210B-EA79-48892A01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3B46E-A67B-933F-D741-874A1FF35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2DD0C-F07A-F1CD-3011-ACD49CF42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5BF5F-5FC8-EC45-388E-EA5BE215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9B96F-675C-FA23-D1B7-C1CD1B76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BAD057-5233-8876-41C7-D8D25C8E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5088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CC3DA-AA75-0463-ED7E-14221CA9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2BA58-25B8-B5F7-44FC-EAF954BCA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8C066-FDC9-E8FA-A885-07EB4A367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15C9EB-919E-E84C-8765-D2E0923E1DA3}" type="datetimeFigureOut">
              <a:rPr lang="en-IT" smtClean="0"/>
              <a:t>29/01/25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EC3B-5D49-F1EC-DAC6-F38A3CE78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C8A63-75C1-A93F-C7F2-3F08DA547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318559-8FB8-2245-BCCC-584317CA150F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9160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91C299-7086-4CAA-F3CF-55BAAC145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br>
              <a:rPr lang="en-IT" sz="5400" dirty="0"/>
            </a:br>
            <a:r>
              <a:rPr lang="en-IT" sz="5400" dirty="0"/>
              <a:t>MRADI WA WISE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24DD3-2A70-B1B5-9EC6-C78C2D796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IT" dirty="0"/>
              <a:t>UMEFANYIKA KWA USHIRIKIANO WA 8X1000 NA SHIRIKA LA KISEDET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461F993D-EA04-4452-0BD1-6CBA2C0F1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736" b="129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93B2726-8C2C-6C91-FD4A-45D944D0EC2F}"/>
                  </a:ext>
                </a:extLst>
              </p14:cNvPr>
              <p14:cNvContentPartPr/>
              <p14:nvPr/>
            </p14:nvContentPartPr>
            <p14:xfrm>
              <a:off x="8639400" y="3743870"/>
              <a:ext cx="207360" cy="2296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93B2726-8C2C-6C91-FD4A-45D944D0EC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33280" y="3737750"/>
                <a:ext cx="21960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8A1E9AF-FA13-E13F-AEF3-5FDA1D2A9633}"/>
                  </a:ext>
                </a:extLst>
              </p14:cNvPr>
              <p14:cNvContentPartPr/>
              <p14:nvPr/>
            </p14:nvContentPartPr>
            <p14:xfrm>
              <a:off x="2177400" y="-764410"/>
              <a:ext cx="1800" cy="1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8A1E9AF-FA13-E13F-AEF3-5FDA1D2A963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71280" y="-770530"/>
                <a:ext cx="14040" cy="1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563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9B118-42EA-712E-78B3-4F8A3E5EA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T" dirty="0">
                <a:solidFill>
                  <a:srgbClr val="FFFFFF"/>
                </a:solidFill>
              </a:rPr>
              <a:t>                                    Utangulizi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E0091-9340-A124-4D4C-C59811094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400" dirty="0"/>
              <a:t>M</a:t>
            </a:r>
            <a:r>
              <a:rPr lang="en-IT" sz="2400" dirty="0"/>
              <a:t>uda wa mradi: miezi 12</a:t>
            </a:r>
          </a:p>
          <a:p>
            <a:r>
              <a:rPr lang="en-IT" sz="2400" dirty="0"/>
              <a:t>Mkoa: Dodoma, Tanzania</a:t>
            </a:r>
          </a:p>
          <a:p>
            <a:r>
              <a:rPr lang="en-GB" sz="2400" dirty="0"/>
              <a:t>D</a:t>
            </a:r>
            <a:r>
              <a:rPr lang="en-IT" sz="2400" dirty="0"/>
              <a:t>hamira ya mradi: ulinzi wa usalama kwa watoto</a:t>
            </a:r>
          </a:p>
          <a:p>
            <a:r>
              <a:rPr lang="sw-KE" sz="2400" dirty="0">
                <a:effectLst/>
                <a:latin typeface="Helvetica Neue" panose="02000503000000020004" pitchFamily="2" charset="0"/>
              </a:rPr>
              <a:t>Wanufaika: katika mradi wa </a:t>
            </a:r>
            <a:r>
              <a:rPr lang="sw-KE" sz="2400" dirty="0">
                <a:latin typeface="Helvetica Neue" panose="02000503000000020004" pitchFamily="2" charset="0"/>
              </a:rPr>
              <a:t>WISE</a:t>
            </a:r>
            <a:r>
              <a:rPr lang="sw-KE" sz="2400" dirty="0">
                <a:effectLst/>
                <a:latin typeface="Helvetica Neue" panose="02000503000000020004" pitchFamily="2" charset="0"/>
              </a:rPr>
              <a:t> watoto arobaini (40) wenye miaka (4-14) walikua ni wanufaika, ambao  ishirini na tano (25) waliishi ndani ya makao ya muda mfupi ya shirika la </a:t>
            </a:r>
            <a:r>
              <a:rPr lang="sw-KE" sz="2400" dirty="0" err="1">
                <a:latin typeface="Helvetica Neue" panose="02000503000000020004" pitchFamily="2" charset="0"/>
              </a:rPr>
              <a:t>K</a:t>
            </a:r>
            <a:r>
              <a:rPr lang="sw-KE" sz="2400" dirty="0" err="1">
                <a:effectLst/>
                <a:latin typeface="Helvetica Neue" panose="02000503000000020004" pitchFamily="2" charset="0"/>
              </a:rPr>
              <a:t>isedet</a:t>
            </a:r>
            <a:r>
              <a:rPr lang="sw-KE" sz="2400" dirty="0">
                <a:effectLst/>
                <a:latin typeface="Helvetica Neue" panose="02000503000000020004" pitchFamily="2" charset="0"/>
              </a:rPr>
              <a:t> (</a:t>
            </a:r>
            <a:r>
              <a:rPr lang="sw-KE" sz="2400" dirty="0">
                <a:latin typeface="Helvetica Neue" panose="02000503000000020004" pitchFamily="2" charset="0"/>
              </a:rPr>
              <a:t>S</a:t>
            </a:r>
            <a:r>
              <a:rPr lang="sw-KE" sz="2400" dirty="0">
                <a:effectLst/>
                <a:latin typeface="Helvetica Neue" panose="02000503000000020004" pitchFamily="2" charset="0"/>
              </a:rPr>
              <a:t>hukurani) na kumi na tano (15) walikua wakihudhuria makao ya kutwa yanayofahamika kama (</a:t>
            </a:r>
            <a:r>
              <a:rPr lang="sw-KE" sz="2400" dirty="0" err="1">
                <a:latin typeface="Helvetica Neue" panose="02000503000000020004" pitchFamily="2" charset="0"/>
              </a:rPr>
              <a:t>D</a:t>
            </a:r>
            <a:r>
              <a:rPr lang="sw-KE" sz="2400" dirty="0" err="1">
                <a:effectLst/>
                <a:latin typeface="Helvetica Neue" panose="02000503000000020004" pitchFamily="2" charset="0"/>
              </a:rPr>
              <a:t>rop</a:t>
            </a:r>
            <a:r>
              <a:rPr lang="sw-KE" sz="2400" dirty="0" err="1">
                <a:latin typeface="Helvetica Neue" panose="02000503000000020004" pitchFamily="2" charset="0"/>
              </a:rPr>
              <a:t>-</a:t>
            </a:r>
            <a:r>
              <a:rPr lang="sw-KE" sz="2400" dirty="0" err="1">
                <a:effectLst/>
                <a:latin typeface="Helvetica Neue" panose="02000503000000020004" pitchFamily="2" charset="0"/>
              </a:rPr>
              <a:t>in</a:t>
            </a:r>
            <a:r>
              <a:rPr lang="sw-KE" sz="2400" dirty="0">
                <a:effectLst/>
                <a:latin typeface="Helvetica Neue" panose="02000503000000020004" pitchFamily="2" charset="0"/>
              </a:rPr>
              <a:t> Centre). Familia arobaini zilinufaika katika mradi huu. Mradi pia uliweza kusaidia ndugu  mmoja  wa kila mtoto aliekua akinufaika na mradi huu kati ya hao (25 walikua wakiishi ndani ya mkoa wa </a:t>
            </a:r>
            <a:r>
              <a:rPr lang="sw-KE" sz="2400" dirty="0">
                <a:latin typeface="Helvetica Neue" panose="02000503000000020004" pitchFamily="2" charset="0"/>
              </a:rPr>
              <a:t>D</a:t>
            </a:r>
            <a:r>
              <a:rPr lang="sw-KE" sz="2400" dirty="0">
                <a:effectLst/>
                <a:latin typeface="Helvetica Neue" panose="02000503000000020004" pitchFamily="2" charset="0"/>
              </a:rPr>
              <a:t>odoma na 15 walikua wakiishi nje ya mkoa wa </a:t>
            </a:r>
            <a:r>
              <a:rPr lang="sw-KE" sz="2400" dirty="0">
                <a:latin typeface="Helvetica Neue" panose="02000503000000020004" pitchFamily="2" charset="0"/>
              </a:rPr>
              <a:t>D</a:t>
            </a:r>
            <a:r>
              <a:rPr lang="sw-KE" sz="2400" dirty="0">
                <a:effectLst/>
                <a:latin typeface="Helvetica Neue" panose="02000503000000020004" pitchFamily="2" charset="0"/>
              </a:rPr>
              <a:t>odoma)</a:t>
            </a:r>
          </a:p>
          <a:p>
            <a:endParaRPr lang="en-IT" sz="2400" dirty="0"/>
          </a:p>
          <a:p>
            <a:endParaRPr lang="en-IT" sz="2400" dirty="0"/>
          </a:p>
        </p:txBody>
      </p:sp>
    </p:spTree>
    <p:extLst>
      <p:ext uri="{BB962C8B-B14F-4D97-AF65-F5344CB8AC3E}">
        <p14:creationId xmlns:p14="http://schemas.microsoft.com/office/powerpoint/2010/main" val="197973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24B21E-1F98-F8E9-1F8C-30FEBB80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200" dirty="0">
                <a:effectLst/>
                <a:latin typeface="Helvetica Neue" panose="02000503000000020004" pitchFamily="2" charset="0"/>
              </a:rPr>
              <a:t>        </a:t>
            </a:r>
            <a:r>
              <a:rPr lang="en-GB" sz="4200" dirty="0" err="1">
                <a:effectLst/>
                <a:latin typeface="Helvetica Neue" panose="02000503000000020004" pitchFamily="2" charset="0"/>
              </a:rPr>
              <a:t>Dhumuni</a:t>
            </a:r>
            <a:r>
              <a:rPr lang="en-GB" sz="4200" dirty="0">
                <a:effectLst/>
                <a:latin typeface="Helvetica Neue" panose="02000503000000020004" pitchFamily="2" charset="0"/>
              </a:rPr>
              <a:t> </a:t>
            </a:r>
            <a:r>
              <a:rPr lang="en-GB" sz="4200" dirty="0" err="1">
                <a:effectLst/>
                <a:latin typeface="Helvetica Neue" panose="02000503000000020004" pitchFamily="2" charset="0"/>
              </a:rPr>
              <a:t>kuu</a:t>
            </a:r>
            <a:r>
              <a:rPr lang="en-GB" sz="4200" dirty="0">
                <a:effectLst/>
                <a:latin typeface="Helvetica Neue" panose="02000503000000020004" pitchFamily="2" charset="0"/>
              </a:rPr>
              <a:t> la </a:t>
            </a:r>
            <a:r>
              <a:rPr lang="en-GB" sz="4200" dirty="0" err="1">
                <a:effectLst/>
                <a:latin typeface="Helvetica Neue" panose="02000503000000020004" pitchFamily="2" charset="0"/>
              </a:rPr>
              <a:t>mradi</a:t>
            </a:r>
            <a:r>
              <a:rPr lang="en-GB" sz="4200" dirty="0">
                <a:effectLst/>
                <a:latin typeface="Helvetica Neue" panose="02000503000000020004" pitchFamily="2" charset="0"/>
              </a:rPr>
              <a:t> </a:t>
            </a:r>
            <a:r>
              <a:rPr lang="en-GB" sz="4200" dirty="0" err="1">
                <a:effectLst/>
                <a:latin typeface="Helvetica Neue" panose="02000503000000020004" pitchFamily="2" charset="0"/>
              </a:rPr>
              <a:t>wa</a:t>
            </a:r>
            <a:r>
              <a:rPr lang="en-GB" sz="4200" dirty="0">
                <a:effectLst/>
                <a:latin typeface="Helvetica Neue" panose="02000503000000020004" pitchFamily="2" charset="0"/>
              </a:rPr>
              <a:t> </a:t>
            </a:r>
            <a:r>
              <a:rPr lang="en-GB" sz="4200" dirty="0">
                <a:latin typeface="Helvetica Neue" panose="02000503000000020004" pitchFamily="2" charset="0"/>
              </a:rPr>
              <a:t>WISE</a:t>
            </a:r>
            <a:br>
              <a:rPr lang="en-GB" sz="4200" dirty="0">
                <a:effectLst/>
                <a:latin typeface="Helvetica Neue" panose="02000503000000020004" pitchFamily="2" charset="0"/>
              </a:rPr>
            </a:br>
            <a:endParaRPr lang="en-IT" sz="4200" dirty="0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8C71B6-404F-BB60-643E-9DF05608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sw-KE" sz="1900" dirty="0">
                <a:effectLst/>
                <a:latin typeface="Helvetica Neue" panose="02000503000000020004" pitchFamily="2" charset="0"/>
              </a:rPr>
              <a:t>Kutoa ushauri wa kisaikolojia kwa watoto ambao wanaishi na kufanya kazi Mitaani na waliokua waathirika kwa kufanyishwa kazi na kupitia unyanyasaji na kuhakikisha wanakua na ustawi na </a:t>
            </a:r>
            <a:r>
              <a:rPr lang="sw-KE" sz="1900" dirty="0" err="1">
                <a:effectLst/>
                <a:latin typeface="Helvetica Neue" panose="02000503000000020004" pitchFamily="2" charset="0"/>
              </a:rPr>
              <a:t>utimamu</a:t>
            </a:r>
            <a:r>
              <a:rPr lang="sw-KE" sz="1900" dirty="0">
                <a:effectLst/>
                <a:latin typeface="Helvetica Neue" panose="02000503000000020004" pitchFamily="2" charset="0"/>
              </a:rPr>
              <a:t> wa kimwili na kiakili.</a:t>
            </a:r>
          </a:p>
          <a:p>
            <a:pPr marL="0" indent="0">
              <a:buNone/>
            </a:pPr>
            <a:br>
              <a:rPr lang="sw-KE" sz="1900" dirty="0">
                <a:effectLst/>
                <a:latin typeface="Helvetica Neue" panose="02000503000000020004" pitchFamily="2" charset="0"/>
              </a:rPr>
            </a:br>
            <a:endParaRPr lang="sw-KE" sz="1900" dirty="0">
              <a:effectLst/>
              <a:latin typeface="Helvetica Neue" panose="02000503000000020004" pitchFamily="2" charset="0"/>
            </a:endParaRPr>
          </a:p>
          <a:p>
            <a:r>
              <a:rPr lang="sw-KE" sz="1900" dirty="0">
                <a:effectLst/>
                <a:latin typeface="Helvetica Neue" panose="02000503000000020004" pitchFamily="2" charset="0"/>
              </a:rPr>
              <a:t>Kutambua na </a:t>
            </a:r>
            <a:r>
              <a:rPr lang="sw-KE" sz="1900" dirty="0" err="1">
                <a:effectLst/>
                <a:latin typeface="Helvetica Neue" panose="02000503000000020004" pitchFamily="2" charset="0"/>
              </a:rPr>
              <a:t>kufatilia</a:t>
            </a:r>
            <a:r>
              <a:rPr lang="sw-KE" sz="1900" dirty="0">
                <a:effectLst/>
                <a:latin typeface="Helvetica Neue" panose="02000503000000020004" pitchFamily="2" charset="0"/>
              </a:rPr>
              <a:t> kwa karibu familia za watoto kwa kutembelea familia zao mara kwa mara ambapo zoezi hili linafanyika na maafisa </a:t>
            </a:r>
            <a:r>
              <a:rPr lang="sw-KE" sz="1900" dirty="0" err="1">
                <a:effectLst/>
                <a:latin typeface="Helvetica Neue" panose="02000503000000020004" pitchFamily="2" charset="0"/>
              </a:rPr>
              <a:t>wabobevu</a:t>
            </a:r>
            <a:r>
              <a:rPr lang="sw-KE" sz="1900" dirty="0">
                <a:effectLst/>
                <a:latin typeface="Helvetica Neue" panose="02000503000000020004" pitchFamily="2" charset="0"/>
              </a:rPr>
              <a:t> wa </a:t>
            </a:r>
            <a:r>
              <a:rPr lang="sw-KE" sz="1900" dirty="0" err="1">
                <a:effectLst/>
                <a:latin typeface="Helvetica Neue" panose="02000503000000020004" pitchFamily="2" charset="0"/>
              </a:rPr>
              <a:t>kijaamii</a:t>
            </a:r>
            <a:r>
              <a:rPr lang="sw-KE" sz="1900" dirty="0">
                <a:effectLst/>
                <a:latin typeface="Helvetica Neue" panose="02000503000000020004" pitchFamily="2" charset="0"/>
              </a:rPr>
              <a:t> wanaotoka katika shirika la </a:t>
            </a:r>
            <a:r>
              <a:rPr lang="sw-KE" sz="1900" dirty="0" err="1">
                <a:effectLst/>
                <a:latin typeface="Helvetica Neue" panose="02000503000000020004" pitchFamily="2" charset="0"/>
              </a:rPr>
              <a:t>Kisedet</a:t>
            </a:r>
            <a:r>
              <a:rPr lang="sw-KE" sz="1900" dirty="0">
                <a:effectLst/>
                <a:latin typeface="Helvetica Neue" panose="02000503000000020004" pitchFamily="2" charset="0"/>
              </a:rPr>
              <a:t> . Matembezi hayo yamedhamiria kuleta uhamasishaji kwa ndugu na watoa huduma kwa watoto, ikiwa na dhamira  ya mwisho ambayo ni kuzuia sababu kadha wa kadha ambazo zinawasukuma watoto kuondoka majumbani mwao. </a:t>
            </a:r>
          </a:p>
          <a:p>
            <a:pPr marL="0" indent="0">
              <a:buNone/>
            </a:pPr>
            <a:br>
              <a:rPr lang="sw-KE" sz="1900" dirty="0">
                <a:effectLst/>
                <a:latin typeface="Helvetica Neue" panose="02000503000000020004" pitchFamily="2" charset="0"/>
              </a:rPr>
            </a:br>
            <a:endParaRPr lang="sw-KE" sz="1900" dirty="0">
              <a:effectLst/>
              <a:latin typeface="Helvetica Neue" panose="02000503000000020004" pitchFamily="2" charset="0"/>
            </a:endParaRPr>
          </a:p>
          <a:p>
            <a:r>
              <a:rPr lang="sw-KE" sz="1900" dirty="0">
                <a:effectLst/>
                <a:latin typeface="Helvetica Neue" panose="02000503000000020004" pitchFamily="2" charset="0"/>
              </a:rPr>
              <a:t>Kuwaunganisha watoto katika familia zao na  kuwapa msaada wa kiuchumi kwa ajili ya manunuzi ya sare za shule pamoja na kukatiwa bima za afya</a:t>
            </a:r>
          </a:p>
          <a:p>
            <a:endParaRPr lang="en-IT" sz="1900" dirty="0"/>
          </a:p>
        </p:txBody>
      </p:sp>
    </p:spTree>
    <p:extLst>
      <p:ext uri="{BB962C8B-B14F-4D97-AF65-F5344CB8AC3E}">
        <p14:creationId xmlns:p14="http://schemas.microsoft.com/office/powerpoint/2010/main" val="178457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4CB6A7-96B5-B45C-EF24-865FEA091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AAAA6A0-6196-5C10-8A4B-F359AB470F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99073B5-4C35-5487-6EA1-E4FA970F1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78F7E5-D8A1-24A2-B3B9-87BDDE8A9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69" y="1198418"/>
            <a:ext cx="3574944" cy="4461163"/>
          </a:xfrm>
        </p:spPr>
        <p:txBody>
          <a:bodyPr>
            <a:normAutofit fontScale="90000"/>
          </a:bodyPr>
          <a:lstStyle/>
          <a:p>
            <a:r>
              <a:rPr lang="en-IT" dirty="0">
                <a:solidFill>
                  <a:srgbClr val="FFFFFF"/>
                </a:solidFill>
              </a:rPr>
              <a:t>Kuunganisha watoto</a:t>
            </a:r>
            <a:br>
              <a:rPr lang="en-IT" dirty="0">
                <a:solidFill>
                  <a:srgbClr val="FFFFFF"/>
                </a:solidFill>
              </a:rPr>
            </a:br>
            <a:r>
              <a:rPr lang="en-IT" dirty="0">
                <a:solidFill>
                  <a:srgbClr val="FFFFFF"/>
                </a:solidFill>
              </a:rPr>
              <a:t>na Familia zao</a:t>
            </a:r>
            <a:br>
              <a:rPr lang="en-IT" dirty="0">
                <a:solidFill>
                  <a:srgbClr val="FFFFFF"/>
                </a:solidFill>
              </a:rPr>
            </a:br>
            <a:r>
              <a:rPr lang="en-IT" dirty="0">
                <a:solidFill>
                  <a:srgbClr val="FFFFFF"/>
                </a:solidFill>
              </a:rPr>
              <a:t>na  kuwachangamanisha kwenye jamii (Taarifa ya mwezi wa 12, 2024.)                          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81420B9-B81B-A072-79B5-F1ED7C594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1BADF-E88A-68D9-83FF-3B38FBD96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778" y="953293"/>
            <a:ext cx="6906491" cy="5585619"/>
          </a:xfrm>
        </p:spPr>
        <p:txBody>
          <a:bodyPr anchor="ctr">
            <a:noAutofit/>
          </a:bodyPr>
          <a:lstStyle/>
          <a:p>
            <a:r>
              <a:rPr lang="sw-KE" sz="1800" dirty="0">
                <a:effectLst/>
                <a:latin typeface="Helvetica Neue" panose="02000503000000020004" pitchFamily="2" charset="0"/>
              </a:rPr>
              <a:t>Zoezi la kuunganisha watoto katika familia zao. </a:t>
            </a:r>
          </a:p>
          <a:p>
            <a:r>
              <a:rPr lang="sw-KE" sz="1800" dirty="0">
                <a:effectLst/>
                <a:latin typeface="Helvetica Neue" panose="02000503000000020004" pitchFamily="2" charset="0"/>
              </a:rPr>
              <a:t>Kuunganishwa upya kwa watoto katika familia zao kwa ngazi ya ndani  ya mkoa wa </a:t>
            </a:r>
            <a:r>
              <a:rPr lang="sw-KE" sz="1800" dirty="0">
                <a:latin typeface="Helvetica Neue" panose="02000503000000020004" pitchFamily="2" charset="0"/>
              </a:rPr>
              <a:t>D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odoma na nje ya mkoa wa </a:t>
            </a:r>
            <a:r>
              <a:rPr lang="sw-KE" sz="1800" dirty="0">
                <a:latin typeface="Helvetica Neue" panose="02000503000000020004" pitchFamily="2" charset="0"/>
              </a:rPr>
              <a:t>D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odoma.</a:t>
            </a:r>
          </a:p>
          <a:p>
            <a:r>
              <a:rPr lang="sw-KE" sz="1800" dirty="0">
                <a:effectLst/>
                <a:latin typeface="Helvetica Neue" panose="02000503000000020004" pitchFamily="2" charset="0"/>
              </a:rPr>
              <a:t>Huduma za msingi zinahusisha usajili upya kwa watoto wanaotakiwa kuanza shule na usajili kwa watoto wanaotakiwa kuendelea na shule, pamoja na kuwapeleka vyuo vya ufundi kwa </a:t>
            </a:r>
            <a:r>
              <a:rPr lang="sw-KE" sz="1800" dirty="0" err="1">
                <a:effectLst/>
                <a:latin typeface="Helvetica Neue" panose="02000503000000020004" pitchFamily="2" charset="0"/>
              </a:rPr>
              <a:t>jailli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 ya kujifunza fani mbalimbali</a:t>
            </a:r>
          </a:p>
          <a:p>
            <a:r>
              <a:rPr lang="sw-KE" sz="1800" dirty="0">
                <a:effectLst/>
                <a:latin typeface="Helvetica Neue" panose="02000503000000020004" pitchFamily="2" charset="0"/>
              </a:rPr>
              <a:t>Jumla ya watoto waliounganishwa: jumla ya watoto 30 </a:t>
            </a:r>
            <a:r>
              <a:rPr lang="sw-KE" sz="1800" dirty="0" err="1">
                <a:effectLst/>
                <a:latin typeface="Helvetica Neue" panose="02000503000000020004" pitchFamily="2" charset="0"/>
              </a:rPr>
              <a:t>waliunganisıwa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 na familia zao salama ( kwa ngazi ya ndani ya mkoa wa </a:t>
            </a:r>
            <a:r>
              <a:rPr lang="sw-KE" sz="1800" dirty="0">
                <a:latin typeface="Helvetica Neue" panose="02000503000000020004" pitchFamily="2" charset="0"/>
              </a:rPr>
              <a:t>D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odoma na nje ya mkoa wa </a:t>
            </a:r>
            <a:r>
              <a:rPr lang="sw-KE" sz="1800" dirty="0">
                <a:latin typeface="Helvetica Neue" panose="02000503000000020004" pitchFamily="2" charset="0"/>
              </a:rPr>
              <a:t>D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odoma)</a:t>
            </a:r>
          </a:p>
          <a:p>
            <a:r>
              <a:rPr lang="sw-KE" sz="1800" dirty="0">
                <a:effectLst/>
                <a:latin typeface="Helvetica Neue" panose="02000503000000020004" pitchFamily="2" charset="0"/>
              </a:rPr>
              <a:t>Elimu na vyuo vya ufundi: watoto 30 walisajiliwa katika shule rasmi (1 sekondari , 29 msingi ) watoto 2 walisajiliwa katika vyuo vya ufundi</a:t>
            </a:r>
          </a:p>
          <a:p>
            <a:r>
              <a:rPr lang="sw-KE" sz="1800" dirty="0">
                <a:effectLst/>
                <a:latin typeface="Helvetica Neue" panose="02000503000000020004" pitchFamily="2" charset="0"/>
              </a:rPr>
              <a:t>  </a:t>
            </a:r>
            <a:r>
              <a:rPr lang="sw-KE" sz="1800" dirty="0" err="1">
                <a:effectLst/>
                <a:latin typeface="Helvetica Neue" panose="02000503000000020004" pitchFamily="2" charset="0"/>
              </a:rPr>
              <a:t>Wadau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 wakuu</a:t>
            </a:r>
          </a:p>
          <a:p>
            <a:r>
              <a:rPr lang="sw-KE" sz="1800" dirty="0">
                <a:effectLst/>
                <a:latin typeface="Helvetica Neue" panose="02000503000000020004" pitchFamily="2" charset="0"/>
              </a:rPr>
              <a:t>  Mamlaka za kiserikali (Mtaa, Maafisa Watendaji, Wenyekiti , Maafisa Ustawi,  ngazi ya </a:t>
            </a:r>
            <a:r>
              <a:rPr lang="sw-KE" sz="1800">
                <a:effectLst/>
                <a:latin typeface="Helvetica Neue" panose="02000503000000020004" pitchFamily="2" charset="0"/>
              </a:rPr>
              <a:t>kata)</a:t>
            </a:r>
            <a:endParaRPr lang="sw-KE" sz="1800" dirty="0">
              <a:latin typeface="Helvetica Neue" panose="02000503000000020004" pitchFamily="2" charset="0"/>
            </a:endParaRPr>
          </a:p>
          <a:p>
            <a:r>
              <a:rPr lang="sw-KE" sz="1800">
                <a:effectLst/>
                <a:latin typeface="Helvetica Neue" panose="02000503000000020004" pitchFamily="2" charset="0"/>
              </a:rPr>
              <a:t>Mashirika </a:t>
            </a:r>
            <a:r>
              <a:rPr lang="sw-KE" sz="1800" dirty="0">
                <a:effectLst/>
                <a:latin typeface="Helvetica Neue" panose="02000503000000020004" pitchFamily="2" charset="0"/>
              </a:rPr>
              <a:t>yasiyo ya kiserikali : </a:t>
            </a:r>
            <a:r>
              <a:rPr lang="sw-KE" sz="1800" b="1" i="0" u="none" strike="noStrike" dirty="0">
                <a:effectLst/>
              </a:rPr>
              <a:t>Safina Street </a:t>
            </a:r>
            <a:r>
              <a:rPr lang="sw-KE" sz="1800" b="1" i="0" u="none" strike="noStrike" dirty="0" err="1">
                <a:effectLst/>
              </a:rPr>
              <a:t>Network</a:t>
            </a:r>
            <a:r>
              <a:rPr lang="sw-KE" sz="1800" b="1" i="0" u="none" strike="noStrike" dirty="0">
                <a:effectLst/>
              </a:rPr>
              <a:t> &amp; Upendo Daima</a:t>
            </a:r>
            <a:r>
              <a:rPr lang="sw-KE" sz="1800" b="0" i="0" u="none" strike="noStrike" dirty="0">
                <a:effectLst/>
              </a:rPr>
              <a:t>.</a:t>
            </a:r>
          </a:p>
          <a:p>
            <a:pPr marL="0" indent="0">
              <a:buNone/>
            </a:pPr>
            <a:br>
              <a:rPr lang="en-GB" sz="1000" dirty="0"/>
            </a:br>
            <a:endParaRPr lang="en-IT" sz="1000" dirty="0"/>
          </a:p>
          <a:p>
            <a:endParaRPr lang="en-GB" sz="2000" dirty="0">
              <a:effectLst/>
              <a:latin typeface="Helvetica Neue" panose="02000503000000020004" pitchFamily="2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AA24BD6-F40B-69D2-FA98-18BD214E9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5948" y="6079940"/>
            <a:ext cx="1980477" cy="7319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06F41D-E07B-5F47-B05A-B8B127C9DB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0711" y="6033797"/>
            <a:ext cx="1236305" cy="8242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022BB99-A8AB-AF71-6419-2A41D57FBA89}"/>
              </a:ext>
            </a:extLst>
          </p:cNvPr>
          <p:cNvSpPr txBox="1"/>
          <p:nvPr/>
        </p:nvSpPr>
        <p:spPr>
          <a:xfrm>
            <a:off x="3831121" y="6533046"/>
            <a:ext cx="23289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M</a:t>
            </a:r>
            <a:r>
              <a:rPr lang="en-IT" sz="1200" dirty="0"/>
              <a:t>radi wa WISE umefadhiliwa na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6A5A6A-3D4F-4C7E-E3B6-1E520DA2127B}"/>
              </a:ext>
            </a:extLst>
          </p:cNvPr>
          <p:cNvSpPr txBox="1"/>
          <p:nvPr/>
        </p:nvSpPr>
        <p:spPr>
          <a:xfrm>
            <a:off x="7715100" y="6533045"/>
            <a:ext cx="1780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u</a:t>
            </a:r>
            <a:r>
              <a:rPr lang="en-IT" sz="1200" dirty="0"/>
              <a:t>mefanywa na shirika la</a:t>
            </a:r>
          </a:p>
        </p:txBody>
      </p:sp>
    </p:spTree>
    <p:extLst>
      <p:ext uri="{BB962C8B-B14F-4D97-AF65-F5344CB8AC3E}">
        <p14:creationId xmlns:p14="http://schemas.microsoft.com/office/powerpoint/2010/main" val="2669272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453</Words>
  <Application>Microsoft Macintosh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Helvetica Neue</vt:lpstr>
      <vt:lpstr>Office Theme</vt:lpstr>
      <vt:lpstr> MRADI WA WISE</vt:lpstr>
      <vt:lpstr>                                    Utangulizi</vt:lpstr>
      <vt:lpstr>        Dhumuni kuu la mradi wa WISE </vt:lpstr>
      <vt:lpstr>Kuunganisha watoto na Familia zao na  kuwachangamanisha kwenye jamii (Taarifa ya mwezi wa 12, 2024.)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 Scudiero</dc:creator>
  <cp:lastModifiedBy>Luca Scudiero</cp:lastModifiedBy>
  <cp:revision>2</cp:revision>
  <dcterms:created xsi:type="dcterms:W3CDTF">2025-01-29T11:21:57Z</dcterms:created>
  <dcterms:modified xsi:type="dcterms:W3CDTF">2025-01-29T12:56:20Z</dcterms:modified>
</cp:coreProperties>
</file>