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63" r:id="rId2"/>
    <p:sldId id="257" r:id="rId3"/>
    <p:sldId id="258" r:id="rId4"/>
    <p:sldId id="260" r:id="rId5"/>
    <p:sldId id="259" r:id="rId6"/>
    <p:sldId id="256" r:id="rId7"/>
  </p:sldIdLst>
  <p:sldSz cx="9144000" cy="5143500" type="screen16x9"/>
  <p:notesSz cx="6858000" cy="9144000"/>
  <p:embeddedFontLst>
    <p:embeddedFont>
      <p:font typeface="Amatic SC" pitchFamily="2" charset="-79"/>
      <p:regular r:id="rId9"/>
      <p:bold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9"/>
    <p:restoredTop sz="94745"/>
  </p:normalViewPr>
  <p:slideViewPr>
    <p:cSldViewPr snapToGrid="0">
      <p:cViewPr varScale="1">
        <p:scale>
          <a:sx n="62" d="100"/>
          <a:sy n="62" d="100"/>
        </p:scale>
        <p:origin x="200" y="13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2b0ae8de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2b0ae8de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2b0ae8de1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2b0ae8de1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2b0ae8de1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2b0ae8de1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2b0ae8de1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2b0ae8de1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6D631-1CF0-A18F-F407-D55F98268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174" y="2851303"/>
            <a:ext cx="7553652" cy="697313"/>
          </a:xfrm>
        </p:spPr>
        <p:txBody>
          <a:bodyPr anchor="b">
            <a:normAutofit fontScale="90000"/>
          </a:bodyPr>
          <a:lstStyle/>
          <a:p>
            <a:r>
              <a:rPr lang="it" sz="3900" i="1" dirty="0">
                <a:latin typeface="Amatic SC"/>
                <a:ea typeface="Amatic SC"/>
                <a:cs typeface="Amatic SC"/>
                <a:sym typeface="Amatic SC"/>
              </a:rPr>
              <a:t> Mchezo Oyee - Viva lo sport</a:t>
            </a:r>
            <a:endParaRPr lang="en-IT" sz="39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FD4B1-2C65-370C-5A9F-1371AFAF0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174" y="3646425"/>
            <a:ext cx="7553652" cy="336283"/>
          </a:xfrm>
        </p:spPr>
        <p:txBody>
          <a:bodyPr anchor="t">
            <a:normAutofit fontScale="77500" lnSpcReduction="20000"/>
          </a:bodyPr>
          <a:lstStyle/>
          <a:p>
            <a:r>
              <a:rPr lang="en-GB" sz="1500" dirty="0"/>
              <a:t>Progetto </a:t>
            </a:r>
            <a:r>
              <a:rPr lang="en-GB" sz="1500" dirty="0" err="1"/>
              <a:t>realizzato</a:t>
            </a:r>
            <a:r>
              <a:rPr lang="en-GB" sz="1500" dirty="0"/>
              <a:t> </a:t>
            </a:r>
            <a:r>
              <a:rPr lang="en-GB" sz="1500" dirty="0" err="1"/>
              <a:t>grazie</a:t>
            </a:r>
            <a:r>
              <a:rPr lang="en-GB" sz="1500" dirty="0"/>
              <a:t> ai </a:t>
            </a:r>
            <a:r>
              <a:rPr lang="en-GB" sz="1500" dirty="0" err="1"/>
              <a:t>fondi</a:t>
            </a:r>
            <a:endParaRPr lang="en-GB" sz="1500" dirty="0"/>
          </a:p>
          <a:p>
            <a:endParaRPr lang="en-IT" sz="15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CFAEFB-6A3C-A859-8D23-0FCC5D60D7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505" r="-2" b="9266"/>
          <a:stretch/>
        </p:blipFill>
        <p:spPr>
          <a:xfrm>
            <a:off x="662419" y="853950"/>
            <a:ext cx="2469593" cy="1997353"/>
          </a:xfrm>
          <a:prstGeom prst="rect">
            <a:avLst/>
          </a:prstGeom>
        </p:spPr>
      </p:pic>
      <p:pic>
        <p:nvPicPr>
          <p:cNvPr id="5" name="Picture 4" descr="A group of people working on a construction site&#10;&#10;Description automatically generated">
            <a:extLst>
              <a:ext uri="{FF2B5EF4-FFF2-40B4-BE49-F238E27FC236}">
                <a16:creationId xmlns:a16="http://schemas.microsoft.com/office/drawing/2014/main" id="{0E7AB310-B1BE-55CC-EEC5-C256A41B28E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160" b="15962"/>
          <a:stretch/>
        </p:blipFill>
        <p:spPr>
          <a:xfrm>
            <a:off x="3337202" y="834281"/>
            <a:ext cx="2469593" cy="1997353"/>
          </a:xfrm>
          <a:prstGeom prst="rect">
            <a:avLst/>
          </a:prstGeom>
        </p:spPr>
      </p:pic>
      <p:pic>
        <p:nvPicPr>
          <p:cNvPr id="9" name="Picture 8" descr="A large open field with bricks stacked on top of each other&#10;&#10;Description automatically generated">
            <a:extLst>
              <a:ext uri="{FF2B5EF4-FFF2-40B4-BE49-F238E27FC236}">
                <a16:creationId xmlns:a16="http://schemas.microsoft.com/office/drawing/2014/main" id="{ED995F65-26EB-A033-9BD3-E0926ED856C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268" r="-1" b="-1"/>
          <a:stretch/>
        </p:blipFill>
        <p:spPr>
          <a:xfrm>
            <a:off x="6011988" y="834280"/>
            <a:ext cx="2469593" cy="1997353"/>
          </a:xfrm>
          <a:prstGeom prst="rect">
            <a:avLst/>
          </a:prstGeom>
        </p:spPr>
      </p:pic>
      <p:pic>
        <p:nvPicPr>
          <p:cNvPr id="6" name="Google Shape;56;p13">
            <a:extLst>
              <a:ext uri="{FF2B5EF4-FFF2-40B4-BE49-F238E27FC236}">
                <a16:creationId xmlns:a16="http://schemas.microsoft.com/office/drawing/2014/main" id="{34FB760A-3F8C-82A2-0DE5-4C46056C5F6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82687" y="4022046"/>
            <a:ext cx="1578625" cy="1083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668096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3020">
                <a:latin typeface="Amatic SC"/>
                <a:ea typeface="Amatic SC"/>
                <a:cs typeface="Amatic SC"/>
                <a:sym typeface="Amatic SC"/>
              </a:rPr>
              <a:t> ⛹ Dati progetto </a:t>
            </a:r>
            <a:endParaRPr sz="302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1165825"/>
            <a:ext cx="8520600" cy="38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5815" u="sng"/>
              <a:t>Ente capofila: </a:t>
            </a:r>
            <a:r>
              <a:rPr lang="it" sz="5815"/>
              <a:t>Gruppo Tanzania Onlus</a:t>
            </a:r>
            <a:endParaRPr sz="5815" u="sng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5815" u="sng"/>
              <a:t>Durata</a:t>
            </a:r>
            <a:r>
              <a:rPr lang="it" sz="5815"/>
              <a:t>: 12 mesi (gennaio/dicembre 2025)</a:t>
            </a:r>
            <a:endParaRPr sz="5815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5815" u="sng"/>
              <a:t>Paese</a:t>
            </a:r>
            <a:r>
              <a:rPr lang="it" sz="5815"/>
              <a:t>: Tanzania</a:t>
            </a:r>
            <a:endParaRPr sz="5815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5815" u="sng"/>
              <a:t>Sede</a:t>
            </a:r>
            <a:r>
              <a:rPr lang="it" sz="5815"/>
              <a:t>: Chigongwe Family, presso l’ente partner KISEDET NGO - P.O. Box 379 Dodoma</a:t>
            </a:r>
            <a:endParaRPr sz="5815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5815"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5815" u="sng"/>
              <a:t>Obiettivo</a:t>
            </a:r>
            <a:r>
              <a:rPr lang="it" sz="5815"/>
              <a:t>: Realizzazione di un centro sportivo all’interno del centro di accoglienza per bambini di strada di Chigongwe Family (Tanzania), al fine di:</a:t>
            </a:r>
            <a:endParaRPr sz="5815"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5815"/>
              <a:t>1) facilitare il recupero fisico/psichico dei bambini di strada accolti presso il centro;</a:t>
            </a:r>
            <a:endParaRPr sz="5815"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5815"/>
              <a:t>2) dare nuove opportunità di attività sportive ai bambini e alle bambine del villaggio di Chigongwe, permettendo a tutti una utile formazione allo sport e una integrazione sociale reciproca. </a:t>
            </a:r>
            <a:endParaRPr sz="5815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3020">
                <a:latin typeface="Amatic SC"/>
                <a:ea typeface="Amatic SC"/>
                <a:cs typeface="Amatic SC"/>
                <a:sym typeface="Amatic SC"/>
              </a:rPr>
              <a:t>⛹  contesto</a:t>
            </a:r>
            <a:endParaRPr sz="302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 dirty="0"/>
              <a:t>Chigongwe Family é una comunitá di accoglienza di lungo termine per minori, situata in un villaggio di campagna a 25 Km ovest rispetto alla cittá di Dodoma, capitale della Tanzania.</a:t>
            </a:r>
            <a:endParaRPr sz="1600" dirty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/>
              <a:t>La struttura di Chigongwe opera accanto alla comunitá per minori di breve termine Shukurani e il centro diurno per bambini e ragazzi di strada Drop-In Center a Dodoma, costituendo un sistema di accoglienza incentrato sulla presa in carico di bambini e adolescenti in diverse situazioni di difficoltá - tra cui minori che vivono e lavorano in strada - e, quando possibile, al ricongiungimento familiare, attraverso il lavoro di équipe degli assistenti sociali e psicologi e in rete con i servizi sociali governativi.</a:t>
            </a:r>
            <a:endParaRPr sz="1600" dirty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 dirty="0"/>
              <a:t>Accanto ai servizi di accoglienza, attualmente co</a:t>
            </a:r>
            <a:r>
              <a:rPr lang="it" sz="1600" dirty="0">
                <a:highlight>
                  <a:srgbClr val="A4C2F4"/>
                </a:highlight>
              </a:rPr>
              <a:t>n 24 posti</a:t>
            </a:r>
            <a:r>
              <a:rPr lang="it" sz="1600" dirty="0"/>
              <a:t> per minori e una rest house, la comunità prevede attivitá educative e ricreative - come sessioni di yoga e drawing therapy - oltre che progetti di orto e vivaio, pollaio, due vasche con pesci per l’itticoltura e il presente campo sportivo in costruzione.</a:t>
            </a:r>
            <a:endParaRPr sz="1600"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2781"/>
              <a:buFont typeface="Arial"/>
              <a:buNone/>
            </a:pPr>
            <a:r>
              <a:rPr lang="it" sz="3020">
                <a:latin typeface="Amatic SC"/>
                <a:ea typeface="Amatic SC"/>
                <a:cs typeface="Amatic SC"/>
                <a:sym typeface="Amatic SC"/>
              </a:rPr>
              <a:t>⛹ Progetto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1256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latin typeface="Calibri"/>
                <a:ea typeface="Calibri"/>
                <a:cs typeface="Calibri"/>
                <a:sym typeface="Calibri"/>
              </a:rPr>
              <a:t>Il progetto intende offrire ai ragazzi del centro di accoglienza e del villaggio circostante la possibilità di praticare sport in condizioni idonee, con una particolare attenzione alle bambine, solitamente non incoraggiate verso tali attività. 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" sz="1300">
                <a:latin typeface="Calibri"/>
                <a:ea typeface="Calibri"/>
                <a:cs typeface="Calibri"/>
                <a:sym typeface="Calibri"/>
              </a:rPr>
              <a:t>Questo permetterà di migliorare l’efficacia del progetto educativo di KISEDET, di favorire delle relazioni positive tra i ragazzi del centro e del villaggio, di offrire nuove opportunità formative nello sport anche ai bambini e soprattutto alle bambine del villaggio di Chigongwe, e aumentare la capacità di auto-sostenibilità del Centro, affittando il campo per l’allenamento di squadre locali.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300">
                <a:latin typeface="Calibri"/>
                <a:ea typeface="Calibri"/>
                <a:cs typeface="Calibri"/>
                <a:sym typeface="Calibri"/>
              </a:rPr>
              <a:t>Per le  attività sportive Chigongwe Family disponeva solo di uno spazio di terreno incolto, adibito a campetto di calcio.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latin typeface="Calibri"/>
                <a:ea typeface="Calibri"/>
                <a:cs typeface="Calibri"/>
                <a:sym typeface="Calibri"/>
              </a:rPr>
              <a:t>A tal fine é stata prefigurata la costruzione, all’interno dell’area, di un centro sportivo polivalente con: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-"/>
            </a:pPr>
            <a:r>
              <a:rPr lang="it" sz="1300">
                <a:latin typeface="Calibri"/>
                <a:ea typeface="Calibri"/>
                <a:cs typeface="Calibri"/>
                <a:sym typeface="Calibri"/>
              </a:rPr>
              <a:t>un campo in erba (45 x 90 m) allacciato al sistema d'irrigazione della comunitá e con 2 porte in ferro;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-"/>
            </a:pPr>
            <a:r>
              <a:rPr lang="it" sz="1300">
                <a:latin typeface="Calibri"/>
                <a:ea typeface="Calibri"/>
                <a:cs typeface="Calibri"/>
                <a:sym typeface="Calibri"/>
              </a:rPr>
              <a:t>un campo in terra battuta (30 x 60 m) con 2 porte in ferro;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-"/>
            </a:pPr>
            <a:r>
              <a:rPr lang="it" sz="1300">
                <a:latin typeface="Calibri"/>
                <a:ea typeface="Calibri"/>
                <a:cs typeface="Calibri"/>
                <a:sym typeface="Calibri"/>
              </a:rPr>
              <a:t>un campo polivalente (basket, pallavolo, netball) di 15 x 30 m, corredato delle attrezzature per praticare gli sport previsti;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-"/>
            </a:pPr>
            <a:r>
              <a:rPr lang="it" sz="1300">
                <a:latin typeface="Calibri"/>
                <a:ea typeface="Calibri"/>
                <a:cs typeface="Calibri"/>
                <a:sym typeface="Calibri"/>
              </a:rPr>
              <a:t>un blocco docce con spogliatoi ed una recinzione;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-"/>
            </a:pPr>
            <a:r>
              <a:rPr lang="it" sz="1300">
                <a:latin typeface="Calibri"/>
                <a:ea typeface="Calibri"/>
                <a:cs typeface="Calibri"/>
                <a:sym typeface="Calibri"/>
              </a:rPr>
              <a:t>l’equipaggiamento sportivo per i ragazzi del centro di accoglienza;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-"/>
            </a:pPr>
            <a:r>
              <a:rPr lang="it" sz="1300">
                <a:latin typeface="Calibri"/>
                <a:ea typeface="Calibri"/>
                <a:cs typeface="Calibri"/>
                <a:sym typeface="Calibri"/>
              </a:rPr>
              <a:t>corsi di formazione per il personale locale e per i ragazzi del centro.  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3020">
                <a:latin typeface="Amatic SC"/>
                <a:ea typeface="Amatic SC"/>
                <a:cs typeface="Amatic SC"/>
                <a:sym typeface="Amatic SC"/>
              </a:rPr>
              <a:t>⛹ Partner</a:t>
            </a:r>
            <a:endParaRPr sz="302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/>
              <a:t>La comunitá é una delle aree di lavoro dell'organizzazione non governativa tanzaniana KISEDET NGO, che offre servizi di sostegno ai bambin* e ragazz* di strada, minori seguiti dai servizi sociali governativi – e in generale famiglie svantaggiate - percorsi di educazione e formazione - anche di persone con disabilitá – gruppi di microcredito.</a:t>
            </a:r>
            <a:endParaRPr sz="160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/>
              <a:t>Inoltre gestisce sostegni a distanza, un progetto di turismo responsabile e una bottega equosolidale, assieme all’organizzazione italiana partner Gruppo Tanzania Onlus.</a:t>
            </a:r>
            <a:endParaRPr sz="160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/>
              <a:t>Il lavoro delle due organizzazioni vede partnership con vari enti, come Progetto Agata Smeralda e la Chiesa Valdese - e il sostegno di altre associazioni e privati.  </a:t>
            </a:r>
            <a:endParaRPr sz="160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/>
              <a:t>KISEDET ha inoltre partecipato a programmi di lavoro con organizzazioni internazionali, quali USAID/PACT e Railway Children Africa.</a:t>
            </a:r>
            <a:endParaRPr sz="160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/>
              <a:t> 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C77CA2-2ACC-C5A9-9B0E-5A5D47824E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419" b="7206"/>
          <a:stretch/>
        </p:blipFill>
        <p:spPr>
          <a:xfrm>
            <a:off x="16" y="8"/>
            <a:ext cx="4571984" cy="3857615"/>
          </a:xfrm>
          <a:prstGeom prst="rect">
            <a:avLst/>
          </a:prstGeom>
        </p:spPr>
      </p:pic>
      <p:pic>
        <p:nvPicPr>
          <p:cNvPr id="7" name="Picture 6" descr="A group of people standing in a field&#10;&#10;Description automatically generated">
            <a:extLst>
              <a:ext uri="{FF2B5EF4-FFF2-40B4-BE49-F238E27FC236}">
                <a16:creationId xmlns:a16="http://schemas.microsoft.com/office/drawing/2014/main" id="{382B86C1-5023-C18E-079C-CB421C4A752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1111"/>
          <a:stretch/>
        </p:blipFill>
        <p:spPr>
          <a:xfrm>
            <a:off x="4572001" y="8"/>
            <a:ext cx="4571999" cy="38576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C24D42-FD66-0972-6705-1D2FC1E0E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9426" y="3949261"/>
            <a:ext cx="1633553" cy="1089035"/>
          </a:xfrm>
          <a:prstGeom prst="rect">
            <a:avLst/>
          </a:prstGeom>
        </p:spPr>
      </p:pic>
      <p:pic>
        <p:nvPicPr>
          <p:cNvPr id="3" name="Picture 2" descr="A yellow circle with black hands and words&#10;&#10;Description automatically generated with medium confidence">
            <a:extLst>
              <a:ext uri="{FF2B5EF4-FFF2-40B4-BE49-F238E27FC236}">
                <a16:creationId xmlns:a16="http://schemas.microsoft.com/office/drawing/2014/main" id="{C5B0B27E-C31B-0CB3-3054-602F587A08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1274" y="4049278"/>
            <a:ext cx="22733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3700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681</Words>
  <Application>Microsoft Macintosh PowerPoint</Application>
  <PresentationFormat>On-screen Show (16:9)</PresentationFormat>
  <Paragraphs>35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Amatic SC</vt:lpstr>
      <vt:lpstr>Arial</vt:lpstr>
      <vt:lpstr>Simple Light</vt:lpstr>
      <vt:lpstr> Mchezo Oyee - Viva lo sport</vt:lpstr>
      <vt:lpstr> ⛹ Dati progetto </vt:lpstr>
      <vt:lpstr>⛹  contesto</vt:lpstr>
      <vt:lpstr>⛹ Progetto</vt:lpstr>
      <vt:lpstr>⛹ Partner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Luca Scudiero</cp:lastModifiedBy>
  <cp:revision>4</cp:revision>
  <dcterms:modified xsi:type="dcterms:W3CDTF">2025-01-31T09:11:50Z</dcterms:modified>
</cp:coreProperties>
</file>