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9" r:id="rId3"/>
    <p:sldId id="257" r:id="rId4"/>
    <p:sldId id="261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51"/>
  </p:normalViewPr>
  <p:slideViewPr>
    <p:cSldViewPr snapToGrid="0">
      <p:cViewPr varScale="1">
        <p:scale>
          <a:sx n="105" d="100"/>
          <a:sy n="105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9T12:59:19.242"/>
    </inkml:context>
    <inkml:brush xml:id="br0">
      <inkml:brushProperty name="width" value="0.035" units="cm"/>
      <inkml:brushProperty name="height" value="0.035" units="cm"/>
      <inkml:brushProperty name="color" value="#849398"/>
    </inkml:brush>
  </inkml:definitions>
  <inkml:trace contextRef="#ctx0" brushRef="#br0">338 506 24575,'0'-18'0,"-2"-9"0,-6-7 0,-7-2 0,-5 10 0,-4 5 0,0 4 0,2 4 0,3 4 0,3 3 0,0 4 0,0 2 0,-2 1 0,-2 7 0,0 10 0,4 11 0,5 10 0,6-1 0,4 0 0,1-2 0,0-2 0,4-2 0,5-5 0,6-4 0,5-7 0,3-8 0,5-4 0,5-5 0,3-7 0,7-14 0,0-14 0,-3-9 0,-8-8 0,-14 0 0,-8 2 0,-14 2 0,-11 8 0,-9 9 0,-8 9 0,-3 10 0,2 8 0,4 8 0,9 13 0,10 18 0,5 14 0,5 5 0,0-4 0,0-10 0,5-8 0,5-9 0,5-10 0,3-7 0,2-15 0,2-19 0,-1-15 0,-4-17 0,-8-2 0,-16 9 0,-9 13 0,-5 19 0,-2 16 0,7 15 0,6 15 0,6 10 0,3 9 0,1-2 0,0-3 0,3-6 0,2-7 0,5-9 0,2-10 0,2-16 0,4-26 0,-3-20 0,-3-10 0,-7 7 0,-9 23 0,-8 18 0,-8 18 0,-3 23 0,1 17 0,7 15 0,8 3 0,5-9 0,3-12 0,6-12 0,1-12 0,6-8 0,-1-8 0,-4-9 0,-2-12 0,-6-10 0,-6-3 0,-12 7 0,-13 10 0,-11 11 0,3 6 0,11 4 0,14 8 0,9 8 0,6 8 0,6 4 0,4-3 0,5-4 0,-1-8 0,-4-12 0,-4-22 0,-6-25 0,-1-16 0,-1 1 0,0 23 0,0 35 0,0 32 0,0 25 0,0 8 0,0-3 0,0-13 0,0-15 0,3-13 0,4-21 0,8-27 0,4-24 0,-1-17 0,-5 5 0,-8 16 0,-15 19 0,-17 18 0,-13 8 0,-3 9 0,11 10 0,14 7 0,12 8 0,5 0 0,7-4 0,5 0 0,4-3 0,4-2 0,-1-5 0,0-7 0,-4-14 0,-3-16 0,-5-11 0,-4-6 0,-4 7 0,-6 10 0,-4 9 0,1 8 0,4 12 0,5 13 0,2 14 0,1 14 0,3 3 0,5 0 0,3-7 0,1-10 0,0-8 0,1-12 0,2-6 0,5-20 0,12-25 0,9-29 0,-18 20 0,0-3 0,0-3 0,-3-2 0,-4 3 0,-3 1 0,4-38 0,-18 24 0,-18 22 0,-17 20 0,-16 14 0,-4 10 0,0 7 0,5 4 0,4 0 0,6-3 0,9-2 0,6 1 0,7 3 0,4 2 0,5 2 0,4 4 0,3 3 0,2 5 0,0 3 0,0-3 0,0-1 0,0-5 0,0 1 0,0-1 0,4 1 0,5-1 0,5-2 0,4 2 0,1-2 0,1 0 0,2 0 0,2-2 0,0-1 0,-3 1 0,-3-2 0,-2-3 0,0-3 0,-1-4 0,3-4 0,6-13 0,8-19 0,6-19 0,2-10 0,-6 5 0,-9 9 0,-11 13 0,-7 6 0,-4 5 0,-6 5 0,-8 2 0,-13-2 0,-20-1 0,-17-5 0,-12-3 0,-1 1 0,8 5 0,12 6 0,14 8 0,12 4 0,8 10 0,8 13 0,6 21 0,4 18 0,2 4 0,0-10 0,2-7 0,7-6 0,4-7 0,6 3 0,3-11 0,0-7 0,-2-5 0,-1-7 0,2-1 0,0 0 0,0 2 0,-3 3 0,-2-2 0,-2-4 0,-2-8 0,3-25 0,0-26 0,0-30 0,-3-12 0,-5 5 0,-5 12 0,-2 17 0,0 9 0,0 14 0,0 11 0,-1 7 0,-8 6 0,-9 0 0,-11-2 0,-5 1 0,1 0 0,4 4 0,5 5 0,4 3 0,3 3 0,4 6 0,5 13 0,4 15 0,3 15 0,1 8 0,0-2 0,0-9 0,0-9 0,0-6 0,2-5 0,3-2 0,1-2 0,0 0 0,1 0 0,-3-1 0,2 2 0,-2-2 0,-1-1 0,2-5 0,1-5 0,4-4 0,2-4 0,0 2 0,2 1 0,4 2 0,4 1 0,-1 1 0,0-3 0,-3-2 0,0-3 0,0-8 0,1-12 0,-1-13 0,-5-8 0,-2 0 0,-5 8 0,-2 6 0,-2 4 0,-2 3 0,-2 1 0,-3 1 0,-4-2 0,-9-1 0,-2-2 0,-2-2 0,2-1 0,3-2 0,0-1 0,5 4 0,4 4 0,2 5 0,3 1 0,1 3 0,1 0 0,1 2 0,-1 2 0,-2 1 0,-2 1 0,-4 0 0,-1 2 0,-3-1 0,-4 0 0,-2 0 0,-5 1 0,1 2 0,2 0 0,2 4 0,5 6 0,2 7 0,3 6 0,2 1 0,0-3 0,3-3 0,0-4 0,-1-2 0,3-3 0,0 1 0,2-3 0,-1 1 0,1 0 0,0 1 0,0 2 0,0 1 0,0-1 0,0 1 0,0 1 0,0-1 0,0 0 0,0 0 0,0 0 0,0 2 0,0 0 0,0-1 0,0 2 0,0-1 0,0 0 0,0-1 0,0-1 0,0 1 0,0 0 0,0-1 0,0-1 0,0 1 0,0 1 0,0-1 0,0-1 0,2-3 0,1-2 0,4 0 0,2-1 0,2 0 0,3-3 0,1 0 0,2 1 0,1-1 0,0-1 0,1-1 0,-2-1 0,-1 0 0,0-6 0,0-2 0,1-3 0,1-1 0,-1 2 0,-2 1 0,-1 4 0,0-1 0,0 1 0,-1 0 0,0-1 0,-3 1 0,-1-1 0,-2-1 0,-3-1 0,2-3 0,0-2 0,-1-2 0,2 1 0,-3 1 0,1 0 0,0-1 0,-1-4 0,3 1 0,-1 2 0,1 2 0,0 3 0,-2 0 0,2 2 0,-1-1 0,1-1 0,-1 0 0,1-2 0,2 1 0,-1-1 0,-1 3 0,-1 0 0,-3 2 0,-1-1 0,-2-2 0,0 2 0,0 1 0,0 0 0,0 0 0,0 1 0,-1-1 0,-2 1 0,-3 0 0,-2 0 0,0 1 0,-2 3 0,0-1 0,1 3 0,-1-2 0,2 1 0,-1 2 0,0-1 0,0 1 0,-1 0 0,-1 0 0,-1-1 0,0 1 0,0 0 0,-1 0 0,0 0 0,0 0 0,1 0 0,0 0 0,3 2 0,2 2 0,1 2 0,4 2 0,0 0 0,2 1 0,0 2 0,0 1 0,0 1 0,2 2 0,2-3 0,1 0 0,3-2 0,0-4 0,1-2 0,1-2 0,-1-2 0,0 0 0,2 0 0,3 0 0,1 0 0,1-2 0,-3-2 0,-4-2 0,-3-2 0,-2 1 0,0 1 0,-1 0 0,-1 1 0,-4-1 0,-5 1 0,-9 1 0,-12 0 0,-3 1 0,1 1 0,6 2 0,7 0 0,3 3 0,5 2 0,1 5 0,1 2 0,1 1 0,1 0 0,3-2 0,2 0 0,0-3 0,1-1 0,5-2 0,5-3 0,7-1 0,5-1 0,3 0 0,0 0 0,-5 0 0,-1 0 0,-2 0 0,-1 0 0,-4 0 0,-3 0 0,-3-2 0,0-3 0,-3-1 0,1-2 0,-2 1 0,0-1 0,-2-1 0,-1 2 0,1-2 0,-1-1 0,0 0 0,-2 1 0,-2 3 0,-1 1 0,-2 2 0,-2 0 0,-2 3 0,0-3 0,-1 0 0,0 1 0,-2 0 0,-4 2 0,-1 0 0,-5 0 0,0 0 0,3 0 0,3 0 0,3 0 0,0 2 0,2 0 0,-1 0 0,4 1 0,2 2 0,0 1 0,3 1 0,-1 3 0,0 0 0,1 0 0,0 2 0,-1 0 0,0 2 0,-1 2 0,2-3 0,6-2 0,3-3 0,6-3 0,6-2 0,3-2 0,1-4 0,2-8 0,-1-8 0,0-4 0,-2 1 0,-8 4 0,-5 4 0,-4 0 0,-2-1 0,0 1 0,0 0 0,0 3 0,0 2 0,0 1 0,1 0 0,2 1 0,4-2 0,2-1 0,2 1 0,1 0 0,1 0 0,0 2 0,2 2 0,-2 3 0,1 1 0,-2 1 0,0 0 0,-3 0 0,0 0 0,-2 0 0,0 2 0,2 0 0,-1 2 0,-1 1 0,0 0 0,-3 1 0,-1 0 0,-1 0 0,-1 1 0,-1 0 0,0 0 0,0 1 0,0 0 0,0 1 0,-3 1 0,-3-1 0,-2 2 0,-2-2 0,1 0 0,2 1 0,0-3 0,0 4 0,0 0 0,1 1 0,1 0 0,1-4 0,1-1 0,-4 1 0,-2 2 0,-5 4 0,-4-1 0,-4 1 0,-3 1 0,-2-1 0,1 1 0,2-3 0,4 1 0,3-1 0,4-2 0,3-3 0,4-2 0,0-1 0,2-1 0,1-4 0,0-6 0,3-4 0,2-4 0,8-7 0,5-1 0,7-1 0,5 2 0,0 1 0,2-1 0,-2 1 0,-1 2 0,-3 5 0,-2 2 0,-3 0 0,-2 0 0,-2 2 0,-5 3 0,-2 2 0,-2 2 0,0 1 0,3 2 0,0-1 0,1 1 0,0 0 0,0 0 0,-3 2 0,-4 0 0,-5 5 0,-6 11 0,-4 7 0,-1 6 0,1 2 0,3-4 0,-1 1 0,0-1 0,-1-3 0,-2 0 0,0-4 0,-1-1 0,1 0 0,1-3 0,0 0 0,3-2 0,1-2 0,-2-3 0,1-1 0,0-1 0,-1 0 0,3 1 0,-2-1 0,-1-2 0,0 1 0,-1 1 0,-1 0 0,2-1 0,-1-1 0,1 0 0,1-1 0,-1 1 0,1 0 0,-1 0 0,0 1 0,0-2 0,-1 0 0,1 0 0,0-2 0,1-1 0,0-2 0,0 0 0,2-1 0,-1 0 0,3-2 0,0-1 0,2-2 0,2-2 0,0-1 0,1 1 0,1-1 0,-1 1 0,1-2 0,0 0 0,0 0 0,0 1 0,0 0 0,0 0 0,0-2 0,0 1 0,0-1 0,0 2 0,0 0 0,0-2 0,0-1 0,0-2 0,0-3 0,0 1 0,1 1 0,1 2 0,2 3 0,2 0 0,2-1 0,2-1 0,-2 2 0,0-1 0,-3 2 0,1-1 0,0-1 0,-1-1 0,1-1 0,0 0 0,1 2 0,1-1 0,-2 0 0,0 0 0,0 1 0,0 1 0,-2 1 0,-1 1 0,0-1 0,-1 0 0,0 0 0,0 1 0,1 1 0,-1-1 0,0 0 0,0-1 0,0 1 0,0 0 0,0-2 0,-2-1 0,1-3 0,-1-1 0,0 6 0,0 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101EB-65D2-F387-4086-5C1D225BB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2A436-291E-9D11-D8A9-362861B7F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EA66E-974E-A2F3-4F9A-0F1C1181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F748E-5AAF-B0ED-9DDB-14A22BCB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F8C5B-72A9-EE17-4D5C-0BAB0993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4199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EFAD2-89BC-6B45-E6DE-583FF7640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B2B56-B62F-9C7F-6355-C85682922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D1E3C-A5DB-DF60-E1D1-4CBDBF09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19930-1A8B-49FC-A417-67073ED3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CE986-0CFA-F870-C0D5-222760EE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4712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116CA-0F71-9AD2-554E-022A68F91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59E78-9E7E-1702-7801-EFD270427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9E30F-53D7-5E43-2046-6F95F693C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A97D8-EDBF-78C5-8E82-43EE7918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2200F-F25C-E38C-A997-837272F8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8167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F7D6-755C-882C-D732-B8627F728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76DA7-2D38-8B51-ED7C-A24D7FDD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C61D0-B8C5-3F30-D26F-04FB422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F3260-452E-3C68-4FD1-8185037E9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53F66-4AF3-0B5E-6E88-372473F4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4568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E7BD7-1D5E-E84D-0154-1D7FBD60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C149B-B20E-AE43-E757-37E61F8B8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DA9B4-E85D-B1F2-F119-B46686600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0A3E2-C9E5-43E7-2D38-C2DB7BB8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8867-6E70-B40C-25CF-77F83EBA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0899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F4BA-39B9-185B-EC0E-B346F2F93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300DF-5B73-2B43-D496-A4995CC95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FAEC4-EF55-DAB1-3503-6F5D60379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E3ACD-4CF3-DEF7-C117-57B96108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10CCD-3DD3-3B8E-5C09-E733D3E4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A0E1D-C64E-A2C1-0EEA-53D0061D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0502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988C-C077-D348-C885-2DECDED2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4A9BC-4EB1-FA36-7EDC-930E8539F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7A4D9-8AE8-D08F-3977-403C46856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EF77F-51D5-269B-4AA7-B65B435DD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ACE6A7-A562-BF9C-3050-BACB96371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7BE183-279D-00D8-1603-602B96BD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8E8E1-A219-25C8-86FA-11371742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4F699-ADF8-AC36-5DAD-9652BF7A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968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DC500-06E6-771F-D82C-7D0DF30E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880060-6570-555A-6D15-73F84592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5C6DB-7964-71F5-55DE-70CC2835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9405F-1277-D928-2521-AD09A8EC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0097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B473F-4842-8ECD-5837-31AF5163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B5B5D-73CD-D1AD-9684-9E7FFFA6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D05BC-4867-B2A8-C365-AF66C64B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992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B49B4-B7B0-593A-F4E7-88EFB43FF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F73C-39ED-0132-B3C3-ED6A04D3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B8909-66D8-E766-2AE7-A17800BF1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047D6-DAF6-6EB8-8717-B6BFB0B5B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C93D9-2388-1DA0-D5E1-2C592963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0E88B-251A-2A74-F03E-18F668D8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7874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654C-2E6E-1803-3CF9-E2DCCFCA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06EE64-1E9F-3A19-1F97-5BACC2FEF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9DA5E-2539-2716-0E46-32520A490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739AC-1CBC-EEEA-2937-15408F06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BAC11-06CE-DF0E-D225-0F0CF6D8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4D6EF-9859-4696-15CD-658E5428D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072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0E9D1-6633-9AF6-902E-8992A1E5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0CCEF-BC49-6EF4-6AA2-638A39D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03C1F-137B-5573-6EE4-84367ADDE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7FAE0B-E372-AB4D-89B0-5AFF22E1E2D4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BD81E-115F-35B7-E1A1-2DA3FAC94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590EE-E529-5BE4-4B51-5B68190DA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11A431-5D19-2545-AE1E-122B46279A7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2060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DE387F-F01B-8843-76B5-B3D2A4B6B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IT" sz="5400"/>
              <a:t>Progetto WISE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E0081-5E28-A796-58A9-3C4E79B29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GB" sz="2200"/>
              <a:t>R</a:t>
            </a:r>
            <a:r>
              <a:rPr lang="en-IT" sz="2200"/>
              <a:t>ealizzato grazie alla collaborazione dell’8x1000 e KISEDET</a:t>
            </a:r>
          </a:p>
        </p:txBody>
      </p:sp>
      <p:pic>
        <p:nvPicPr>
          <p:cNvPr id="5" name="Picture 4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2275471F-2308-5475-6F36-8577EB4E81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736" b="129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97D6CB4-2B54-359C-45A5-EC81FF547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5" y="5960872"/>
            <a:ext cx="2336800" cy="8636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9E22467-9381-12AF-C981-3CD5637C87BC}"/>
                  </a:ext>
                </a:extLst>
              </p14:cNvPr>
              <p14:cNvContentPartPr/>
              <p14:nvPr/>
            </p14:nvContentPartPr>
            <p14:xfrm>
              <a:off x="8674920" y="3685752"/>
              <a:ext cx="189360" cy="252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9E22467-9381-12AF-C981-3CD5637C87B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68800" y="3679632"/>
                <a:ext cx="201600" cy="26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330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8642D6-B080-8731-3A07-029CE52E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57" y="1353152"/>
            <a:ext cx="4083433" cy="4151695"/>
          </a:xfrm>
        </p:spPr>
        <p:txBody>
          <a:bodyPr>
            <a:normAutofit/>
          </a:bodyPr>
          <a:lstStyle/>
          <a:p>
            <a:r>
              <a:rPr lang="en-IT" dirty="0">
                <a:solidFill>
                  <a:srgbClr val="FFFFFF"/>
                </a:solidFill>
              </a:rPr>
              <a:t>Presentazione del progetto WISE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3850A-9AEE-B52B-05A5-87120DB19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IT" sz="2800" b="1" dirty="0"/>
              <a:t>Durata del progetto: </a:t>
            </a:r>
            <a:r>
              <a:rPr lang="en-IT" sz="2800" dirty="0"/>
              <a:t>12 mesi;</a:t>
            </a:r>
          </a:p>
          <a:p>
            <a:pPr marL="0" indent="0">
              <a:buNone/>
            </a:pPr>
            <a:endParaRPr lang="en-IT" sz="2800" dirty="0"/>
          </a:p>
          <a:p>
            <a:pPr marL="0" indent="0">
              <a:buNone/>
            </a:pPr>
            <a:r>
              <a:rPr lang="en-IT" sz="2800" dirty="0"/>
              <a:t> </a:t>
            </a:r>
            <a:r>
              <a:rPr lang="en-IT" sz="2800" b="1" dirty="0"/>
              <a:t>Città d’attuazione: </a:t>
            </a:r>
            <a:r>
              <a:rPr lang="en-IT" sz="2800" dirty="0"/>
              <a:t>Dodoma, Tanzania</a:t>
            </a:r>
          </a:p>
          <a:p>
            <a:pPr marL="0" indent="0">
              <a:buNone/>
            </a:pPr>
            <a:endParaRPr lang="en-IT" sz="2800" dirty="0"/>
          </a:p>
          <a:p>
            <a:pPr marL="0" indent="0">
              <a:buNone/>
            </a:pPr>
            <a:r>
              <a:rPr lang="en-IT" sz="2800" dirty="0"/>
              <a:t> </a:t>
            </a:r>
            <a:r>
              <a:rPr lang="en-IT" b="1" dirty="0"/>
              <a:t>Campo d’azione</a:t>
            </a:r>
            <a:r>
              <a:rPr lang="en-IT" sz="2800" dirty="0"/>
              <a:t>: protezione dei bambini</a:t>
            </a:r>
          </a:p>
          <a:p>
            <a:endParaRPr lang="en-IT" dirty="0"/>
          </a:p>
          <a:p>
            <a:r>
              <a:rPr lang="en-IT" sz="2800" b="1" dirty="0"/>
              <a:t>Beneficiari: </a:t>
            </a:r>
            <a:r>
              <a:rPr lang="it-IT" sz="2800" dirty="0"/>
              <a:t>40 bambini dai 4 ai 14 anni (25 di questi ospiti presso la casa d’accoglienza a breve termine </a:t>
            </a:r>
            <a:r>
              <a:rPr lang="it-IT" sz="2800" dirty="0" err="1"/>
              <a:t>Shukurani</a:t>
            </a:r>
            <a:r>
              <a:rPr lang="it-IT" sz="2800" dirty="0"/>
              <a:t>,</a:t>
            </a:r>
            <a:r>
              <a:rPr lang="it-IT" dirty="0"/>
              <a:t> </a:t>
            </a:r>
            <a:r>
              <a:rPr lang="it-IT" sz="2800" dirty="0"/>
              <a:t>15 invece frequentano il centro diurno di KISEDET; 40 famiglie composte da almeno un genitore (di cui 25 residenti nella regione di Dodoma, e 15 residenti fuori dalla regione.)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593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16FCB-7075-40AC-77C1-B1FB5F56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IT" sz="5400" dirty="0"/>
              <a:t>Gli obiettivi di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828C-264F-9B39-F46C-9A903B416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it-IT" sz="2200" dirty="0"/>
              <a:t>supportare i minori che vivevano e lavoravano in strada e vittime di lavoro forzato o abusi, per assicurare loro benessere piscologico;</a:t>
            </a:r>
          </a:p>
          <a:p>
            <a:r>
              <a:rPr lang="it-IT" sz="2200" dirty="0"/>
              <a:t>identificare le famiglie ed educare i componenti tramite visite di un assistente sociale: queste visite vengono realizzate con lo scopo di sensibilizzare parenti e tutori legali, al fine di limitare le cause che spingono i bambini fuori dalle loro case;</a:t>
            </a:r>
          </a:p>
          <a:p>
            <a:r>
              <a:rPr lang="it-IT" sz="2200" dirty="0"/>
              <a:t>riunire i minori con le famiglie d’origine, supportando anche economicamente i beneficiari tramite materiale scolastico e assicurazione sanitaria.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2FAF16-3320-0535-ABD2-FAB200C2B4E3}"/>
              </a:ext>
            </a:extLst>
          </p:cNvPr>
          <p:cNvCxnSpPr/>
          <p:nvPr/>
        </p:nvCxnSpPr>
        <p:spPr>
          <a:xfrm>
            <a:off x="4786313" y="1485900"/>
            <a:ext cx="0" cy="411480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27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742394-A1B2-501D-44AF-DAB276EFE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6D2E11-8FEA-0037-D46F-273320CC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2C672-729F-B23A-EFD4-8F311BFCB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6303C-7874-87A1-98FE-31F1F2204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57" y="1353152"/>
            <a:ext cx="3665286" cy="4151695"/>
          </a:xfrm>
        </p:spPr>
        <p:txBody>
          <a:bodyPr>
            <a:normAutofit/>
          </a:bodyPr>
          <a:lstStyle/>
          <a:p>
            <a:r>
              <a:rPr lang="en-IT" sz="2800" dirty="0">
                <a:solidFill>
                  <a:srgbClr val="FFFFFF"/>
                </a:solidFill>
              </a:rPr>
              <a:t>RIUNIFICAZIONE &amp; REINTEGRAZIONE (REPORT DI DICEMBRE 2024)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5CD9537-9863-D0FA-406A-04D093BCB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D8C9F-FA4E-F10B-0FBE-7E3C8FEB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62500" lnSpcReduction="20000"/>
          </a:bodyPr>
          <a:lstStyle/>
          <a:p>
            <a:r>
              <a:rPr lang="it-IT" sz="2800" b="1" i="0" u="none" strike="noStrike" dirty="0">
                <a:effectLst/>
              </a:rPr>
              <a:t>Processo di riunificazione</a:t>
            </a:r>
            <a:r>
              <a:rPr lang="it-IT" sz="2800" b="0" i="0" u="none" strike="noStrike" dirty="0">
                <a:effectLst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Riunificazioni locali e a lunga distanza, supportate dalle autorità governative a livello locale (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Mtaa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Executive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Officer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Presidente e Assistenti Sociali di Circoscrizione).</a:t>
            </a:r>
            <a:br>
              <a:rPr lang="it-IT" dirty="0"/>
            </a:b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Sono stati inclusi l’iscrizione e il reinserimento scolastico, oltre alla formazione professionale.</a:t>
            </a:r>
          </a:p>
          <a:p>
            <a:pPr>
              <a:buFont typeface="Arial" panose="020B0604020202020204" pitchFamily="34" charset="0"/>
              <a:buChar char="•"/>
            </a:pPr>
            <a:endParaRPr lang="it-IT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algn="l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Riunificazioni totali:</a:t>
            </a:r>
          </a:p>
          <a:p>
            <a:pPr marL="0" indent="0" algn="l">
              <a:buNone/>
            </a:pPr>
            <a:br>
              <a:rPr lang="it-IT" b="0" i="0" u="none" strike="noStrike" dirty="0">
                <a:solidFill>
                  <a:srgbClr val="000000"/>
                </a:solidFill>
                <a:effectLst/>
              </a:rPr>
            </a:b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32 bambini riuniti con famiglie sicure (locali e a lunga distanza).</a:t>
            </a:r>
          </a:p>
          <a:p>
            <a:pPr algn="l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Istruzione e formazione professionale:</a:t>
            </a:r>
          </a:p>
          <a:p>
            <a:pPr marL="0" indent="0" algn="l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30 bambini reinseriti nelle scuole formali (1 nella scuola secondaria, 29 nella scuola primaria).</a:t>
            </a:r>
          </a:p>
          <a:p>
            <a:pPr marL="0" indent="0" algn="l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2 bambini iscritti alla formazione professionale.</a:t>
            </a:r>
          </a:p>
          <a:p>
            <a:pPr algn="l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Principali stakeholder:</a:t>
            </a: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Autorità governative (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Mtaa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Executive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Officer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, Presidente, Assistenti Sociali di Circoscrizione).</a:t>
            </a:r>
          </a:p>
          <a:p>
            <a:pPr marL="0" indent="0" algn="l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ONG: </a:t>
            </a:r>
            <a:r>
              <a:rPr lang="it-IT" b="0" i="1" u="none" strike="noStrike" dirty="0">
                <a:solidFill>
                  <a:srgbClr val="000000"/>
                </a:solidFill>
                <a:effectLst/>
              </a:rPr>
              <a:t>Safina Street Network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&amp; 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</a:rPr>
              <a:t>Upendo</a:t>
            </a:r>
            <a:r>
              <a:rPr lang="it-IT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</a:rPr>
              <a:t>Daima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0" indent="0"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2BFAC4-D461-B976-F207-B58D615CE7FA}"/>
              </a:ext>
            </a:extLst>
          </p:cNvPr>
          <p:cNvSpPr txBox="1"/>
          <p:nvPr/>
        </p:nvSpPr>
        <p:spPr>
          <a:xfrm>
            <a:off x="2683853" y="6484207"/>
            <a:ext cx="2966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WISE è stato finanziato dall’ </a:t>
            </a:r>
          </a:p>
        </p:txBody>
      </p:sp>
      <p:pic>
        <p:nvPicPr>
          <p:cNvPr id="6" name="Picture 5" descr="A black and orange text&#10;&#10;Description automatically generated">
            <a:extLst>
              <a:ext uri="{FF2B5EF4-FFF2-40B4-BE49-F238E27FC236}">
                <a16:creationId xmlns:a16="http://schemas.microsoft.com/office/drawing/2014/main" id="{0545CF99-DD19-1074-5C30-A2E5B2CC6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855" y="6016058"/>
            <a:ext cx="1256222" cy="8374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8218-9CB8-3779-80ED-12DA340F04BF}"/>
              </a:ext>
            </a:extLst>
          </p:cNvPr>
          <p:cNvSpPr txBox="1"/>
          <p:nvPr/>
        </p:nvSpPr>
        <p:spPr>
          <a:xfrm>
            <a:off x="6930969" y="6481889"/>
            <a:ext cx="2187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ed </a:t>
            </a:r>
            <a:r>
              <a:rPr lang="en-GB" dirty="0" err="1"/>
              <a:t>implementato</a:t>
            </a:r>
            <a:r>
              <a:rPr lang="en-GB" dirty="0"/>
              <a:t> da</a:t>
            </a:r>
            <a:endParaRPr lang="en-IT" dirty="0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4BB1E2A-3842-3EBF-939C-88DFE57D4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491" y="6083106"/>
            <a:ext cx="1770309" cy="65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4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316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-webkit-standard</vt:lpstr>
      <vt:lpstr>Aptos</vt:lpstr>
      <vt:lpstr>Aptos Display</vt:lpstr>
      <vt:lpstr>Arial</vt:lpstr>
      <vt:lpstr>Office Theme</vt:lpstr>
      <vt:lpstr>Progetto WISE</vt:lpstr>
      <vt:lpstr>Presentazione del progetto WISE</vt:lpstr>
      <vt:lpstr>Gli obiettivi di WISE</vt:lpstr>
      <vt:lpstr>RIUNIFICAZIONE &amp; REINTEGRAZIONE (REPORT DI DICEMBRE 2024)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 Scudiero</dc:creator>
  <cp:lastModifiedBy>Luca Scudiero</cp:lastModifiedBy>
  <cp:revision>2</cp:revision>
  <dcterms:created xsi:type="dcterms:W3CDTF">2025-01-29T09:25:11Z</dcterms:created>
  <dcterms:modified xsi:type="dcterms:W3CDTF">2025-01-29T13:00:26Z</dcterms:modified>
</cp:coreProperties>
</file>